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26"/>
  </p:notesMasterIdLst>
  <p:sldIdLst>
    <p:sldId id="256" r:id="rId5"/>
    <p:sldId id="315" r:id="rId6"/>
    <p:sldId id="289" r:id="rId7"/>
    <p:sldId id="341" r:id="rId8"/>
    <p:sldId id="342" r:id="rId9"/>
    <p:sldId id="320" r:id="rId10"/>
    <p:sldId id="335" r:id="rId11"/>
    <p:sldId id="336" r:id="rId12"/>
    <p:sldId id="346" r:id="rId13"/>
    <p:sldId id="338" r:id="rId14"/>
    <p:sldId id="347" r:id="rId15"/>
    <p:sldId id="349" r:id="rId16"/>
    <p:sldId id="351" r:id="rId17"/>
    <p:sldId id="348" r:id="rId18"/>
    <p:sldId id="340" r:id="rId19"/>
    <p:sldId id="344" r:id="rId20"/>
    <p:sldId id="353" r:id="rId21"/>
    <p:sldId id="350" r:id="rId22"/>
    <p:sldId id="345" r:id="rId23"/>
    <p:sldId id="337" r:id="rId24"/>
    <p:sldId id="305" r:id="rId2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FB2971-59AB-5400-9F63-6B03150B88FE}" name="Karyn Chartrand" initials="KC" userId="S::Karyn.Chartrand@csn.qc.ca::a92ff8d6-70e0-453f-a8af-155f4fabd06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2135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A5D99867-0B33-4000-9510-8C219B4FA30B}" type="datetimeFigureOut">
              <a:rPr lang="fr-CA" smtClean="0"/>
              <a:t>2023-10-25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592DDE69-1A9C-4F32-978F-BDC9ACAACB9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1914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F14EC4C-135D-4161-BFA5-25A4017920E8}" type="datetime1">
              <a:rPr lang="fr-CA" smtClean="0"/>
              <a:t>2023-10-25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763B70A-368F-4A8A-97A1-D07C10D00C40}" type="slidenum">
              <a:rPr lang="fr-CA" smtClean="0"/>
              <a:t>‹N°›</a:t>
            </a:fld>
            <a:endParaRPr lang="fr-CA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700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2899-F4F8-4086-A6AD-FF6E34CB859F}" type="datetime1">
              <a:rPr lang="fr-CA" smtClean="0"/>
              <a:t>2023-10-25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B70A-368F-4A8A-97A1-D07C10D00C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74838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25221-DD1B-49A2-94AB-705B8E5744CA}" type="datetime1">
              <a:rPr lang="fr-CA" smtClean="0"/>
              <a:t>2023-10-25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B70A-368F-4A8A-97A1-D07C10D00C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32338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1258-8D05-46FF-B8A3-6EBD8E2593E2}" type="datetime1">
              <a:rPr lang="fr-CA" smtClean="0"/>
              <a:t>2023-10-25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B70A-368F-4A8A-97A1-D07C10D00C40}" type="slidenum">
              <a:rPr lang="fr-CA" smtClean="0"/>
              <a:t>‹N°›</a:t>
            </a:fld>
            <a:endParaRPr lang="fr-CA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9373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5CCF-E3E8-4B82-9F57-4F5A424F251E}" type="datetime1">
              <a:rPr lang="fr-CA" smtClean="0"/>
              <a:t>2023-10-25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B70A-368F-4A8A-97A1-D07C10D00C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68719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75C6-2E90-4EA0-BC9C-DB3BEA9B9277}" type="datetime1">
              <a:rPr lang="fr-CA" smtClean="0"/>
              <a:t>2023-10-25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B70A-368F-4A8A-97A1-D07C10D00C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33536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3A32-27C7-4232-BD37-3D2B5542366F}" type="datetime1">
              <a:rPr lang="fr-CA" smtClean="0"/>
              <a:t>2023-10-25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B70A-368F-4A8A-97A1-D07C10D00C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4824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7508-F56E-41B8-9EFF-2744A974BF32}" type="datetime1">
              <a:rPr lang="fr-CA" smtClean="0"/>
              <a:t>2023-10-25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B70A-368F-4A8A-97A1-D07C10D00C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857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B2E6-04BC-4B72-A3A0-095F514A0098}" type="datetime1">
              <a:rPr lang="fr-CA" smtClean="0"/>
              <a:t>2023-10-25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B70A-368F-4A8A-97A1-D07C10D00C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87746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AE17-49DF-4857-95B2-2519659DFD80}" type="datetime1">
              <a:rPr lang="fr-CA" smtClean="0"/>
              <a:t>2023-10-25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B70A-368F-4A8A-97A1-D07C10D00C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27371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33A1-BD62-43C1-8F02-F58A21C9DB22}" type="datetime1">
              <a:rPr lang="fr-CA" smtClean="0"/>
              <a:t>2023-10-25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B70A-368F-4A8A-97A1-D07C10D00C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72296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DA3C-F103-4662-90E0-FB257E333965}" type="datetime1">
              <a:rPr lang="fr-CA" smtClean="0"/>
              <a:t>2023-10-25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B70A-368F-4A8A-97A1-D07C10D00C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3526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EEED-F01A-4DD1-920C-1584BDA0FC02}" type="datetime1">
              <a:rPr lang="fr-CA" smtClean="0"/>
              <a:t>2023-10-25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B70A-368F-4A8A-97A1-D07C10D00C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9519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B8BB-0508-4177-9421-1AF1B63A25D9}" type="datetime1">
              <a:rPr lang="fr-CA" smtClean="0"/>
              <a:t>2023-10-25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B70A-368F-4A8A-97A1-D07C10D00C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640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C4CB-79CF-44DD-892B-3FAF55AD84D9}" type="datetime1">
              <a:rPr lang="fr-CA" smtClean="0"/>
              <a:t>2023-10-25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B70A-368F-4A8A-97A1-D07C10D00C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424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9808D-42A4-499A-85E5-1C99A6417623}" type="datetime1">
              <a:rPr lang="fr-CA" smtClean="0"/>
              <a:t>2023-10-25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B70A-368F-4A8A-97A1-D07C10D00C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73380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338B-C17D-4B26-9338-625FC68C4DDE}" type="datetime1">
              <a:rPr lang="fr-CA" smtClean="0"/>
              <a:t>2023-10-25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B70A-368F-4A8A-97A1-D07C10D00C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8049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2301-4479-4A36-891A-8CBD0E4E65AE}" type="datetime1">
              <a:rPr lang="fr-CA" smtClean="0"/>
              <a:t>2023-10-25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B70A-368F-4A8A-97A1-D07C10D00C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7630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E335864-DD7A-46B9-8C27-D7C677C24F3D}" type="datetime1">
              <a:rPr lang="fr-CA" smtClean="0"/>
              <a:t>2023-10-25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63B70A-368F-4A8A-97A1-D07C10D00C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7249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47DC46-C5FE-4C2D-9DDB-59DFD32D41D4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780386" y="651976"/>
            <a:ext cx="8309371" cy="4207100"/>
          </a:xfrm>
        </p:spPr>
        <p:txBody>
          <a:bodyPr anchor="ctr">
            <a:no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fr-CA" sz="70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Cambria" panose="02040503050406030204" pitchFamily="18" charset="0"/>
              </a:rPr>
              <a:t>Assurances collectives</a:t>
            </a:r>
            <a:br>
              <a:rPr lang="fr-CA" sz="20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Cambria" panose="02040503050406030204" pitchFamily="18" charset="0"/>
              </a:rPr>
            </a:br>
            <a:br>
              <a:rPr lang="fr-CA" sz="20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Cambria" panose="02040503050406030204" pitchFamily="18" charset="0"/>
              </a:rPr>
            </a:br>
            <a:r>
              <a:rPr lang="fr-FR" sz="2800" b="1" dirty="0">
                <a:latin typeface="Century Gothic" panose="020B0502020202020204" pitchFamily="34" charset="0"/>
              </a:rPr>
              <a:t>Conditions de renouvellement </a:t>
            </a:r>
            <a:br>
              <a:rPr lang="fr-FR" sz="2800" b="1" dirty="0">
                <a:latin typeface="Century Gothic" panose="020B0502020202020204" pitchFamily="34" charset="0"/>
              </a:rPr>
            </a:br>
            <a:r>
              <a:rPr lang="fr-FR" sz="2800" b="1" dirty="0">
                <a:latin typeface="Century Gothic" panose="020B0502020202020204" pitchFamily="34" charset="0"/>
              </a:rPr>
              <a:t>2024</a:t>
            </a:r>
            <a:endParaRPr lang="fr-CA" sz="30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  <a:ea typeface="Cambria" panose="02040503050406030204" pitchFamily="18" charset="0"/>
            </a:endParaRPr>
          </a:p>
        </p:txBody>
      </p:sp>
      <p:pic>
        <p:nvPicPr>
          <p:cNvPr id="24" name="Image 2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521F8F2-9B15-4996-AF72-B1209952745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884" y="4867561"/>
            <a:ext cx="1539728" cy="48582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6A40A32-CD1F-40C0-A6B9-59B682FDD9E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08" y="1370522"/>
            <a:ext cx="2626018" cy="226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94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33CD14-4CE2-AE11-9BFF-40F5CEBB56D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t">
            <a:normAutofit/>
          </a:bodyPr>
          <a:lstStyle/>
          <a:p>
            <a:pPr algn="ctr"/>
            <a:r>
              <a:rPr lang="fr-CA" sz="3200" b="1" dirty="0">
                <a:latin typeface="Century Gothic" panose="020B0502020202020204" pitchFamily="34" charset="0"/>
              </a:rPr>
              <a:t>Renouvellement au 1</a:t>
            </a:r>
            <a:r>
              <a:rPr lang="fr-CA" sz="3200" b="1" baseline="30000" dirty="0">
                <a:latin typeface="Century Gothic" panose="020B0502020202020204" pitchFamily="34" charset="0"/>
              </a:rPr>
              <a:t>er</a:t>
            </a:r>
            <a:r>
              <a:rPr lang="fr-CA" sz="3200" b="1" dirty="0">
                <a:latin typeface="Century Gothic" panose="020B0502020202020204" pitchFamily="34" charset="0"/>
              </a:rPr>
              <a:t> janvier 2024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B671FE-02A1-16A9-F166-BCB77B5119C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5801" y="1365359"/>
            <a:ext cx="10396882" cy="1151966"/>
          </a:xfrm>
        </p:spPr>
        <p:txBody>
          <a:bodyPr anchor="t">
            <a:noAutofit/>
          </a:bodyPr>
          <a:lstStyle/>
          <a:p>
            <a:pPr marL="68580" indent="0" algn="ctr">
              <a:buNone/>
            </a:pPr>
            <a:r>
              <a:rPr lang="fr-CA" sz="2400" b="1" dirty="0">
                <a:latin typeface="Century Gothic" panose="020B0502020202020204" pitchFamily="34" charset="0"/>
              </a:rPr>
              <a:t>Assurance vie </a:t>
            </a:r>
          </a:p>
          <a:p>
            <a:pPr marL="68580" indent="0" algn="ctr">
              <a:buNone/>
            </a:pPr>
            <a:r>
              <a:rPr lang="fr-CA" b="1" dirty="0">
                <a:latin typeface="Century Gothic" panose="020B0502020202020204" pitchFamily="34" charset="0"/>
              </a:rPr>
              <a:t>Augmentation de 10 % </a:t>
            </a:r>
            <a:r>
              <a:rPr lang="fr-CA" sz="1400" b="1" cap="none" dirty="0">
                <a:latin typeface="Century Gothic" panose="020B0502020202020204" pitchFamily="34" charset="0"/>
              </a:rPr>
              <a:t>(vie de base)</a:t>
            </a:r>
          </a:p>
          <a:p>
            <a:pPr marL="68580" indent="0">
              <a:buNone/>
            </a:pPr>
            <a:endParaRPr lang="fr-CA" sz="2800" dirty="0"/>
          </a:p>
          <a:p>
            <a:endParaRPr lang="fr-CA" sz="2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E17E90BA-E588-FF8E-A396-F3450BA4AD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291113"/>
              </p:ext>
            </p:extLst>
          </p:nvPr>
        </p:nvGraphicFramePr>
        <p:xfrm>
          <a:off x="1820242" y="2578133"/>
          <a:ext cx="8128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91832734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0757942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345755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42090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CA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dirty="0">
                          <a:latin typeface="Century Gothic" panose="020B050202020202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dirty="0">
                          <a:latin typeface="Century Gothic" panose="020B0502020202020204" pitchFamily="34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dirty="0">
                          <a:latin typeface="Century Gothic" panose="020B050202020202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252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800" b="1" dirty="0">
                          <a:latin typeface="Century Gothic" panose="020B0502020202020204" pitchFamily="34" charset="0"/>
                        </a:rPr>
                        <a:t>Des adhérents de base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sz="1800" b="1" dirty="0">
                          <a:latin typeface="Century Gothic" panose="020B0502020202020204" pitchFamily="34" charset="0"/>
                        </a:rPr>
                        <a:t> 0,095 $/1 000$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sz="1800" b="1" dirty="0">
                          <a:latin typeface="Century Gothic" panose="020B0502020202020204" pitchFamily="34" charset="0"/>
                        </a:rPr>
                        <a:t> 0,087 $/1 000$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sz="1800" b="1" dirty="0">
                          <a:latin typeface="Century Gothic" panose="020B0502020202020204" pitchFamily="34" charset="0"/>
                        </a:rPr>
                        <a:t> 0,096 $/1 000$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2340682"/>
                  </a:ext>
                </a:extLst>
              </a:tr>
            </a:tbl>
          </a:graphicData>
        </a:graphic>
      </p:graphicFrame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6CF0930A-D20D-92E4-5D95-CD5B0E2920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404795"/>
              </p:ext>
            </p:extLst>
          </p:nvPr>
        </p:nvGraphicFramePr>
        <p:xfrm>
          <a:off x="1820242" y="4146808"/>
          <a:ext cx="81280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9786683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4379535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9367662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629167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CA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dirty="0">
                          <a:latin typeface="Century Gothic" panose="020B050202020202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dirty="0">
                          <a:latin typeface="Century Gothic" panose="020B0502020202020204" pitchFamily="34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dirty="0">
                          <a:latin typeface="Century Gothic" panose="020B050202020202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1980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800" b="1" dirty="0">
                          <a:latin typeface="Century Gothic" panose="020B0502020202020204" pitchFamily="34" charset="0"/>
                        </a:rPr>
                        <a:t>Décès ou mutilation accidentels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sz="18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fr-CA" sz="1800" b="1" dirty="0">
                          <a:latin typeface="Century Gothic" panose="020B0502020202020204" pitchFamily="34" charset="0"/>
                        </a:rPr>
                        <a:t>0,014 $/1 000$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sz="18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fr-CA" sz="1800" b="1" dirty="0">
                          <a:latin typeface="Century Gothic" panose="020B0502020202020204" pitchFamily="34" charset="0"/>
                        </a:rPr>
                        <a:t>0,013 $/1 000$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sz="18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fr-CA" sz="1800" b="1" dirty="0">
                          <a:latin typeface="Century Gothic" panose="020B0502020202020204" pitchFamily="34" charset="0"/>
                        </a:rPr>
                        <a:t>0,013 $/1 000$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3151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537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CD52F7-0E66-5C9C-B247-9738B4EBE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3600" b="1" dirty="0">
                <a:latin typeface="Century Gothic" panose="020B0502020202020204" pitchFamily="34" charset="0"/>
              </a:rPr>
              <a:t>Renouvellement au 1</a:t>
            </a:r>
            <a:r>
              <a:rPr lang="fr-CA" sz="3600" b="1" baseline="30000" dirty="0">
                <a:latin typeface="Century Gothic" panose="020B0502020202020204" pitchFamily="34" charset="0"/>
              </a:rPr>
              <a:t>er</a:t>
            </a:r>
            <a:r>
              <a:rPr lang="fr-CA" sz="3600" b="1" dirty="0">
                <a:latin typeface="Century Gothic" panose="020B0502020202020204" pitchFamily="34" charset="0"/>
              </a:rPr>
              <a:t> janvier 2024</a:t>
            </a:r>
            <a:br>
              <a:rPr lang="fr-CA" sz="5400" dirty="0">
                <a:latin typeface="Century Gothic" panose="020B0502020202020204" pitchFamily="34" charset="0"/>
              </a:rPr>
            </a:br>
            <a:r>
              <a:rPr lang="fr-CA" sz="2000" dirty="0">
                <a:latin typeface="Century Gothic" panose="020B0502020202020204" pitchFamily="34" charset="0"/>
              </a:rPr>
              <a:t>(suite)</a:t>
            </a:r>
            <a:endParaRPr lang="fr-CA" sz="2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AB9633-C219-92A8-B9CA-4138DB040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202" y="2133601"/>
            <a:ext cx="7476158" cy="12954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00000"/>
              </a:lnSpc>
            </a:pPr>
            <a:endParaRPr lang="fr-CA" b="1" cap="none" dirty="0">
              <a:latin typeface="Century Gothic" panose="020B0502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fr-CA" sz="2200" b="1" cap="none" dirty="0">
              <a:latin typeface="Century Gothic" panose="020B0502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CA" sz="4400" b="1" cap="none" dirty="0">
                <a:latin typeface="Century Gothic" panose="020B0502020202020204" pitchFamily="34" charset="0"/>
              </a:rPr>
              <a:t>Taux négocié : réduction de 10, 0 %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CA" sz="2400" b="1" cap="none" dirty="0">
                <a:latin typeface="Century Gothic" panose="020B0502020202020204" pitchFamily="34" charset="0"/>
              </a:rPr>
              <a:t>   </a:t>
            </a:r>
            <a:endParaRPr lang="fr-CA" sz="2400" b="1" dirty="0">
              <a:latin typeface="Century Gothic" panose="020B0502020202020204" pitchFamily="34" charset="0"/>
            </a:endParaRPr>
          </a:p>
          <a:p>
            <a:endParaRPr lang="fr-CA" dirty="0"/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64C5E36D-33FD-7F75-ACDF-997900B8B7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546181"/>
              </p:ext>
            </p:extLst>
          </p:nvPr>
        </p:nvGraphicFramePr>
        <p:xfrm>
          <a:off x="1881202" y="3326834"/>
          <a:ext cx="8128000" cy="784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5504516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870795307"/>
                    </a:ext>
                  </a:extLst>
                </a:gridCol>
              </a:tblGrid>
              <a:tr h="414079"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atin typeface="Century Gothic" panose="020B0502020202020204" pitchFamily="34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atin typeface="Century Gothic" panose="020B0502020202020204" pitchFamily="34" charset="0"/>
                        </a:rPr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771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b="1" dirty="0">
                          <a:latin typeface="Century Gothic" panose="020B0502020202020204" pitchFamily="34" charset="0"/>
                        </a:rPr>
                        <a:t>1,273 %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>
                          <a:latin typeface="Century Gothic" panose="020B0502020202020204" pitchFamily="34" charset="0"/>
                        </a:rPr>
                        <a:t>1,146 %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943447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D29EAABC-15CA-EC14-D6E7-F112F5FC3C9B}"/>
              </a:ext>
            </a:extLst>
          </p:cNvPr>
          <p:cNvSpPr txBox="1"/>
          <p:nvPr/>
        </p:nvSpPr>
        <p:spPr>
          <a:xfrm>
            <a:off x="2450162" y="1843308"/>
            <a:ext cx="6136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" indent="0" algn="ctr">
              <a:buNone/>
            </a:pPr>
            <a:r>
              <a:rPr lang="fr-CA" sz="2400" b="1" dirty="0">
                <a:latin typeface="Century Gothic" panose="020B0502020202020204" pitchFamily="34" charset="0"/>
              </a:rPr>
              <a:t>ASSURANCE SALAIRE DE LONGUE DURÉE 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6BAB73C9-86D3-FCEA-87B0-951A80D1C7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985707"/>
              </p:ext>
            </p:extLst>
          </p:nvPr>
        </p:nvGraphicFramePr>
        <p:xfrm>
          <a:off x="1881202" y="5216149"/>
          <a:ext cx="8128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115366581"/>
                    </a:ext>
                  </a:extLst>
                </a:gridCol>
              </a:tblGrid>
              <a:tr h="2810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b="1" cap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Taux proposé par </a:t>
                      </a:r>
                      <a:r>
                        <a:rPr lang="fr-CA" sz="1400" b="1" cap="none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Beneva</a:t>
                      </a:r>
                      <a:r>
                        <a:rPr lang="fr-CA" sz="1400" b="1" cap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:  réduction de 2,1 %</a:t>
                      </a:r>
                    </a:p>
                    <a:p>
                      <a:endParaRPr lang="fr-CA" dirty="0"/>
                    </a:p>
                  </a:txBody>
                  <a:tcPr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100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402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DB7B26-DBB5-E9EF-507B-37732FB35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81" y="537732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fr-CA" sz="3600" b="1" dirty="0">
                <a:latin typeface="Century Gothic" panose="020B0502020202020204" pitchFamily="34" charset="0"/>
              </a:rPr>
              <a:t>Renouvellement au 1</a:t>
            </a:r>
            <a:r>
              <a:rPr lang="fr-CA" sz="3600" b="1" baseline="30000" dirty="0">
                <a:latin typeface="Century Gothic" panose="020B0502020202020204" pitchFamily="34" charset="0"/>
              </a:rPr>
              <a:t>er</a:t>
            </a:r>
            <a:r>
              <a:rPr lang="fr-CA" sz="3600" b="1" dirty="0">
                <a:latin typeface="Century Gothic" panose="020B0502020202020204" pitchFamily="34" charset="0"/>
              </a:rPr>
              <a:t> janvier 2024</a:t>
            </a:r>
            <a:br>
              <a:rPr lang="fr-CA" sz="8000" dirty="0">
                <a:latin typeface="Century Gothic" panose="020B0502020202020204" pitchFamily="34" charset="0"/>
              </a:rPr>
            </a:br>
            <a:r>
              <a:rPr lang="fr-CA" sz="2000" dirty="0">
                <a:latin typeface="Century Gothic" panose="020B0502020202020204" pitchFamily="34" charset="0"/>
              </a:rPr>
              <a:t>(suite)</a:t>
            </a:r>
            <a:endParaRPr lang="fr-CA" sz="2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717CB6-996F-CCC5-B852-09C40267E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36677"/>
            <a:ext cx="10396883" cy="629003"/>
          </a:xfrm>
        </p:spPr>
        <p:txBody>
          <a:bodyPr/>
          <a:lstStyle/>
          <a:p>
            <a:pPr algn="ctr"/>
            <a:r>
              <a:rPr lang="fr-CA" b="1" dirty="0">
                <a:latin typeface="Century Gothic" panose="020B0502020202020204" pitchFamily="34" charset="0"/>
              </a:rPr>
              <a:t>Assurance salaire longue durée ( suite)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AED99B7-6F4C-65FF-2E77-331BE01C7886}"/>
              </a:ext>
            </a:extLst>
          </p:cNvPr>
          <p:cNvSpPr txBox="1"/>
          <p:nvPr/>
        </p:nvSpPr>
        <p:spPr>
          <a:xfrm>
            <a:off x="955041" y="2524482"/>
            <a:ext cx="10168282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CA" dirty="0">
                <a:latin typeface="Century Gothic" panose="020B0502020202020204" pitchFamily="34" charset="0"/>
              </a:rPr>
              <a:t>La participation actuelle à la protection d’invalidité de longue durée est actuellement d’environ 24 % des membres éligibles à l’assurance collective.</a:t>
            </a:r>
          </a:p>
          <a:p>
            <a:pPr marL="0" indent="0">
              <a:buNone/>
            </a:pPr>
            <a:endParaRPr lang="fr-CA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fr-CA" dirty="0">
                <a:latin typeface="Century Gothic" panose="020B0502020202020204" pitchFamily="34" charset="0"/>
              </a:rPr>
              <a:t>Présentement, lorsqu’un nouvel employé adhère au régime, il doit choisir de participer à cette protection et cocher une case sur son formulaire.</a:t>
            </a:r>
          </a:p>
          <a:p>
            <a:pPr marL="0" indent="0">
              <a:buNone/>
            </a:pPr>
            <a:r>
              <a:rPr lang="fr-CA" dirty="0">
                <a:latin typeface="Century Gothic" panose="020B0502020202020204" pitchFamily="34" charset="0"/>
              </a:rPr>
              <a:t>Cette option n’est pas comprise par les nouveaux employés et souvent pas expliqué au moment de remplir le formulaire.</a:t>
            </a:r>
          </a:p>
          <a:p>
            <a:pPr marL="0" indent="0">
              <a:buNone/>
            </a:pPr>
            <a:endParaRPr lang="fr-CA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fr-CA" dirty="0">
                <a:latin typeface="Century Gothic" panose="020B0502020202020204" pitchFamily="34" charset="0"/>
              </a:rPr>
              <a:t>Ce régime demeure facultatif.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CA" b="1" dirty="0">
                <a:latin typeface="Century Gothic" panose="020B0502020202020204" pitchFamily="34" charset="0"/>
              </a:rPr>
              <a:t>Une modification sera proposée pour favoriser l’adhésion</a:t>
            </a:r>
            <a:r>
              <a:rPr lang="fr-CA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117E5249-8EDA-FE4B-F556-6A0A2C77779D}"/>
              </a:ext>
            </a:extLst>
          </p:cNvPr>
          <p:cNvSpPr txBox="1">
            <a:spLocks/>
          </p:cNvSpPr>
          <p:nvPr/>
        </p:nvSpPr>
        <p:spPr>
          <a:xfrm>
            <a:off x="726440" y="2054718"/>
            <a:ext cx="10396883" cy="629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CA" b="1" dirty="0">
                <a:latin typeface="Century Gothic" panose="020B0502020202020204" pitchFamily="34" charset="0"/>
              </a:rPr>
              <a:t>A</a:t>
            </a:r>
            <a:r>
              <a:rPr lang="fr-CA" b="1" cap="none" dirty="0">
                <a:latin typeface="Century Gothic" panose="020B0502020202020204" pitchFamily="34" charset="0"/>
              </a:rPr>
              <a:t>dmissibilité</a:t>
            </a:r>
            <a:r>
              <a:rPr lang="fr-CA" dirty="0">
                <a:latin typeface="Century Gothic" panose="020B0502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2830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767315-420A-A109-FA4C-1BBAE32D3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3200" b="1" dirty="0">
                <a:latin typeface="Century Gothic" panose="020B0502020202020204" pitchFamily="34" charset="0"/>
              </a:rPr>
              <a:t>Renouvellement au 1</a:t>
            </a:r>
            <a:r>
              <a:rPr lang="fr-CA" sz="3200" b="1" baseline="30000" dirty="0">
                <a:latin typeface="Century Gothic" panose="020B0502020202020204" pitchFamily="34" charset="0"/>
              </a:rPr>
              <a:t>er</a:t>
            </a:r>
            <a:r>
              <a:rPr lang="fr-CA" sz="3200" b="1" dirty="0">
                <a:latin typeface="Century Gothic" panose="020B0502020202020204" pitchFamily="34" charset="0"/>
              </a:rPr>
              <a:t> janvier 2024</a:t>
            </a:r>
            <a:br>
              <a:rPr lang="fr-CA" sz="7200" dirty="0">
                <a:latin typeface="Century Gothic" panose="020B0502020202020204" pitchFamily="34" charset="0"/>
              </a:rPr>
            </a:br>
            <a:r>
              <a:rPr lang="fr-CA" sz="1800" dirty="0">
                <a:latin typeface="Century Gothic" panose="020B0502020202020204" pitchFamily="34" charset="0"/>
              </a:rPr>
              <a:t>(suite)</a:t>
            </a:r>
            <a:endParaRPr lang="fr-CA" sz="3200" dirty="0">
              <a:latin typeface="Century Gothic" panose="020B0502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9C9C73-3330-0F9D-A774-DC1E9314D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3352" y="2732691"/>
            <a:ext cx="9099331" cy="2438400"/>
          </a:xfrm>
        </p:spPr>
        <p:txBody>
          <a:bodyPr/>
          <a:lstStyle/>
          <a:p>
            <a:pPr marL="0" indent="0">
              <a:buNone/>
            </a:pPr>
            <a:r>
              <a:rPr lang="fr-CA" sz="1800" cap="none" dirty="0">
                <a:latin typeface="Century Gothic" panose="020B0502020202020204" pitchFamily="34" charset="0"/>
              </a:rPr>
              <a:t>- </a:t>
            </a:r>
            <a:r>
              <a:rPr lang="fr-CA" sz="1800" b="1" cap="none" dirty="0">
                <a:latin typeface="Century Gothic" panose="020B0502020202020204" pitchFamily="34" charset="0"/>
              </a:rPr>
              <a:t>La RRQ a modifié les termes de sa rente d’invalidité</a:t>
            </a:r>
            <a:r>
              <a:rPr lang="fr-CA" sz="1800" cap="none" dirty="0">
                <a:latin typeface="Century Gothic" panose="020B050202020202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fr-CA" sz="1800" cap="none" dirty="0">
                <a:latin typeface="Century Gothic" panose="020B0502020202020204" pitchFamily="34" charset="0"/>
              </a:rPr>
              <a:t>Afin de garder le statu quo sur cette protection, des modifications seront apportées au contrat afin de refléter les modifications à la rente d’invalidité du RRQ.</a:t>
            </a:r>
          </a:p>
          <a:p>
            <a:pPr marL="0" indent="0">
              <a:buNone/>
            </a:pPr>
            <a:r>
              <a:rPr lang="fr-CA" sz="1800" cap="none" dirty="0">
                <a:latin typeface="Century Gothic" panose="020B0502020202020204" pitchFamily="34" charset="0"/>
              </a:rPr>
              <a:t>- Aucun impact sur les coûts de cette protection</a:t>
            </a:r>
          </a:p>
          <a:p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8A54D97-1AEB-5810-724F-B37F8B69A6A7}"/>
              </a:ext>
            </a:extLst>
          </p:cNvPr>
          <p:cNvSpPr txBox="1"/>
          <p:nvPr/>
        </p:nvSpPr>
        <p:spPr>
          <a:xfrm>
            <a:off x="2815221" y="1926405"/>
            <a:ext cx="61380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2000" b="1" dirty="0">
                <a:latin typeface="Century Gothic" panose="020B0502020202020204" pitchFamily="34" charset="0"/>
              </a:rPr>
              <a:t>Assurance salaire longue durée ( suite)</a:t>
            </a:r>
          </a:p>
        </p:txBody>
      </p:sp>
    </p:spTree>
    <p:extLst>
      <p:ext uri="{BB962C8B-B14F-4D97-AF65-F5344CB8AC3E}">
        <p14:creationId xmlns:p14="http://schemas.microsoft.com/office/powerpoint/2010/main" val="626909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701F62-EF0C-5646-FBAF-1E7EB913E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3200" b="1" dirty="0">
                <a:latin typeface="Century Gothic" panose="020B0502020202020204" pitchFamily="34" charset="0"/>
              </a:rPr>
              <a:t>Renouvellement au 1</a:t>
            </a:r>
            <a:r>
              <a:rPr lang="fr-CA" sz="3200" b="1" baseline="30000" dirty="0">
                <a:latin typeface="Century Gothic" panose="020B0502020202020204" pitchFamily="34" charset="0"/>
              </a:rPr>
              <a:t>er</a:t>
            </a:r>
            <a:r>
              <a:rPr lang="fr-CA" sz="3200" b="1" dirty="0">
                <a:latin typeface="Century Gothic" panose="020B0502020202020204" pitchFamily="34" charset="0"/>
              </a:rPr>
              <a:t> janvier 2024</a:t>
            </a:r>
            <a:br>
              <a:rPr lang="fr-CA" sz="5400" dirty="0">
                <a:latin typeface="Century Gothic" panose="020B0502020202020204" pitchFamily="34" charset="0"/>
              </a:rPr>
            </a:br>
            <a:r>
              <a:rPr lang="fr-CA" sz="2000" dirty="0">
                <a:latin typeface="Century Gothic" panose="020B0502020202020204" pitchFamily="34" charset="0"/>
              </a:rPr>
              <a:t>(suite)</a:t>
            </a:r>
            <a:endParaRPr lang="fr-CA" sz="2000" dirty="0"/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E503F940-24CA-DB11-DAEF-2ABB8F2460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33134"/>
              </p:ext>
            </p:extLst>
          </p:nvPr>
        </p:nvGraphicFramePr>
        <p:xfrm>
          <a:off x="685801" y="3291301"/>
          <a:ext cx="1039653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134">
                  <a:extLst>
                    <a:ext uri="{9D8B030D-6E8A-4147-A177-3AD203B41FA5}">
                      <a16:colId xmlns:a16="http://schemas.microsoft.com/office/drawing/2014/main" val="1745041390"/>
                    </a:ext>
                  </a:extLst>
                </a:gridCol>
                <a:gridCol w="2599134">
                  <a:extLst>
                    <a:ext uri="{9D8B030D-6E8A-4147-A177-3AD203B41FA5}">
                      <a16:colId xmlns:a16="http://schemas.microsoft.com/office/drawing/2014/main" val="3184255247"/>
                    </a:ext>
                  </a:extLst>
                </a:gridCol>
                <a:gridCol w="2599134">
                  <a:extLst>
                    <a:ext uri="{9D8B030D-6E8A-4147-A177-3AD203B41FA5}">
                      <a16:colId xmlns:a16="http://schemas.microsoft.com/office/drawing/2014/main" val="880278094"/>
                    </a:ext>
                  </a:extLst>
                </a:gridCol>
                <a:gridCol w="2599134">
                  <a:extLst>
                    <a:ext uri="{9D8B030D-6E8A-4147-A177-3AD203B41FA5}">
                      <a16:colId xmlns:a16="http://schemas.microsoft.com/office/drawing/2014/main" val="2810775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atin typeface="Century Gothic" panose="020B0502020202020204" pitchFamily="34" charset="0"/>
                        </a:rPr>
                        <a:t>Statut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atin typeface="Century Gothic" panose="020B0502020202020204" pitchFamily="34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atin typeface="Century Gothic" panose="020B050202020202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atin typeface="Century Gothic" panose="020B0502020202020204" pitchFamily="34" charset="0"/>
                        </a:rPr>
                        <a:t>Différence/paie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5727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>
                          <a:latin typeface="Century Gothic" panose="020B0502020202020204" pitchFamily="34" charset="0"/>
                        </a:rPr>
                        <a:t>Individuelle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atin typeface="Century Gothic" panose="020B0502020202020204" pitchFamily="34" charset="0"/>
                        </a:rPr>
                        <a:t>15,31 $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atin typeface="Century Gothic" panose="020B0502020202020204" pitchFamily="34" charset="0"/>
                        </a:rPr>
                        <a:t>16,34 $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atin typeface="Century Gothic" panose="020B0502020202020204" pitchFamily="34" charset="0"/>
                        </a:rPr>
                        <a:t>1,03 $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9643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>
                          <a:latin typeface="Century Gothic" panose="020B0502020202020204" pitchFamily="34" charset="0"/>
                        </a:rPr>
                        <a:t>Monoparentale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atin typeface="Century Gothic" panose="020B0502020202020204" pitchFamily="34" charset="0"/>
                        </a:rPr>
                        <a:t>21,74 $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atin typeface="Century Gothic" panose="020B0502020202020204" pitchFamily="34" charset="0"/>
                        </a:rPr>
                        <a:t>23,20 $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atin typeface="Century Gothic" panose="020B0502020202020204" pitchFamily="34" charset="0"/>
                        </a:rPr>
                        <a:t>1,46 $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0751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>
                          <a:latin typeface="Century Gothic" panose="020B0502020202020204" pitchFamily="34" charset="0"/>
                        </a:rPr>
                        <a:t>Familiale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atin typeface="Century Gothic" panose="020B0502020202020204" pitchFamily="34" charset="0"/>
                        </a:rPr>
                        <a:t>41,02 $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atin typeface="Century Gothic" panose="020B0502020202020204" pitchFamily="34" charset="0"/>
                        </a:rPr>
                        <a:t>43,77 $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atin typeface="Century Gothic" panose="020B0502020202020204" pitchFamily="34" charset="0"/>
                        </a:rPr>
                        <a:t>2,75 $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3339001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A3BDCBD8-79FA-AFB3-C1C2-F0D7E5DC3183}"/>
              </a:ext>
            </a:extLst>
          </p:cNvPr>
          <p:cNvSpPr txBox="1"/>
          <p:nvPr/>
        </p:nvSpPr>
        <p:spPr>
          <a:xfrm>
            <a:off x="1660242" y="2010485"/>
            <a:ext cx="77567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" indent="0" algn="ctr">
              <a:buNone/>
            </a:pPr>
            <a:r>
              <a:rPr lang="fr-CA" sz="2400" b="1" dirty="0">
                <a:latin typeface="Century Gothic" panose="020B0502020202020204" pitchFamily="34" charset="0"/>
              </a:rPr>
              <a:t>Soins dentaires </a:t>
            </a:r>
          </a:p>
          <a:p>
            <a:pPr marL="68580" indent="0" algn="ctr">
              <a:buNone/>
            </a:pPr>
            <a:r>
              <a:rPr lang="fr-CA" sz="2400" b="1" dirty="0">
                <a:latin typeface="Century Gothic" panose="020B0502020202020204" pitchFamily="34" charset="0"/>
              </a:rPr>
              <a:t>Augmentation 6,7 %</a:t>
            </a: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B01ED213-1134-5DC2-6E2B-6F5A4A1323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22617" y="5131120"/>
            <a:ext cx="5758927" cy="52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defTabSz="914400">
              <a:defRPr/>
            </a:pPr>
            <a:r>
              <a:rPr lang="fr-CA" sz="1400" b="1" dirty="0">
                <a:latin typeface="Century Gothic" panose="020B0502020202020204" pitchFamily="34" charset="0"/>
              </a:rPr>
              <a:t>Taux proposé par </a:t>
            </a:r>
            <a:r>
              <a:rPr lang="fr-CA" sz="1400" b="1" dirty="0" err="1">
                <a:latin typeface="Century Gothic" panose="020B0502020202020204" pitchFamily="34" charset="0"/>
              </a:rPr>
              <a:t>Beneva</a:t>
            </a:r>
            <a:r>
              <a:rPr lang="fr-CA" sz="1400" b="1" dirty="0">
                <a:latin typeface="Century Gothic" panose="020B0502020202020204" pitchFamily="34" charset="0"/>
              </a:rPr>
              <a:t> </a:t>
            </a:r>
            <a:r>
              <a:rPr lang="fr-CA" sz="1400" b="1">
                <a:latin typeface="Century Gothic" panose="020B0502020202020204" pitchFamily="34" charset="0"/>
              </a:rPr>
              <a:t>:  augmentation </a:t>
            </a:r>
            <a:r>
              <a:rPr lang="fr-CA" sz="1400" b="1" dirty="0">
                <a:latin typeface="Century Gothic" panose="020B0502020202020204" pitchFamily="34" charset="0"/>
              </a:rPr>
              <a:t>de 11,6 %</a:t>
            </a:r>
          </a:p>
        </p:txBody>
      </p:sp>
    </p:spTree>
    <p:extLst>
      <p:ext uri="{BB962C8B-B14F-4D97-AF65-F5344CB8AC3E}">
        <p14:creationId xmlns:p14="http://schemas.microsoft.com/office/powerpoint/2010/main" val="600218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E9B52E-604A-6580-9598-E708A7B8BDC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t">
            <a:normAutofit/>
          </a:bodyPr>
          <a:lstStyle/>
          <a:p>
            <a:pPr algn="ctr"/>
            <a:r>
              <a:rPr lang="fr-CA" sz="3200" b="1" dirty="0">
                <a:latin typeface="Century Gothic" panose="020B0502020202020204" pitchFamily="34" charset="0"/>
              </a:rPr>
              <a:t>Demandes de modifications </a:t>
            </a:r>
            <a:br>
              <a:rPr lang="fr-CA" sz="3200" b="1" dirty="0">
                <a:latin typeface="Century Gothic" panose="020B0502020202020204" pitchFamily="34" charset="0"/>
              </a:rPr>
            </a:br>
            <a:r>
              <a:rPr lang="fr-CA" sz="3200" b="1" dirty="0">
                <a:latin typeface="Century Gothic" panose="020B0502020202020204" pitchFamily="34" charset="0"/>
              </a:rPr>
              <a:t>au régime d’assurance</a:t>
            </a:r>
            <a:endParaRPr lang="fr-CA" sz="44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822ACF08-7041-AB30-8303-207A9B0F43C5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34269356"/>
              </p:ext>
            </p:extLst>
          </p:nvPr>
        </p:nvGraphicFramePr>
        <p:xfrm>
          <a:off x="685801" y="1842845"/>
          <a:ext cx="10461171" cy="351987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968108">
                  <a:extLst>
                    <a:ext uri="{9D8B030D-6E8A-4147-A177-3AD203B41FA5}">
                      <a16:colId xmlns:a16="http://schemas.microsoft.com/office/drawing/2014/main" val="3203076398"/>
                    </a:ext>
                  </a:extLst>
                </a:gridCol>
                <a:gridCol w="5493063">
                  <a:extLst>
                    <a:ext uri="{9D8B030D-6E8A-4147-A177-3AD203B41FA5}">
                      <a16:colId xmlns:a16="http://schemas.microsoft.com/office/drawing/2014/main" val="3178491523"/>
                    </a:ext>
                  </a:extLst>
                </a:gridCol>
              </a:tblGrid>
              <a:tr h="38382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latin typeface="Century Gothic" panose="020B0502020202020204" pitchFamily="34" charset="0"/>
                        </a:rPr>
                        <a:t>Demandes non retenues par le comité paritaire des assurances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11058"/>
                  </a:ext>
                </a:extLst>
              </a:tr>
              <a:tr h="3838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dirty="0">
                          <a:latin typeface="Century Gothic" panose="020B0502020202020204" pitchFamily="34" charset="0"/>
                        </a:rPr>
                        <a:t>Modifications</a:t>
                      </a:r>
                      <a:r>
                        <a:rPr lang="fr-CA" dirty="0"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dirty="0">
                          <a:latin typeface="Century Gothic" panose="020B0502020202020204" pitchFamily="34" charset="0"/>
                        </a:rPr>
                        <a:t>Commentaires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950547"/>
                  </a:ext>
                </a:extLst>
              </a:tr>
              <a:tr h="95317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dirty="0">
                          <a:latin typeface="Century Gothic" panose="020B0502020202020204" pitchFamily="34" charset="0"/>
                        </a:rPr>
                        <a:t>Demande d’ajout d’un taux « couple » dont la prime serait égale à 2 fois le taux de prime de statut individuel</a:t>
                      </a:r>
                      <a:endParaRPr lang="fr-CA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dirty="0">
                          <a:latin typeface="Century Gothic" panose="020B0502020202020204" pitchFamily="34" charset="0"/>
                        </a:rPr>
                        <a:t>L’impact financier: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dirty="0">
                          <a:latin typeface="Century Gothic" panose="020B0502020202020204" pitchFamily="34" charset="0"/>
                        </a:rPr>
                        <a:t>augmentation de 1.2% des taux sur les régimes Maladie 1 et Maladie 2 et de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dirty="0">
                          <a:latin typeface="Century Gothic" panose="020B0502020202020204" pitchFamily="34" charset="0"/>
                        </a:rPr>
                        <a:t>2.8% des taux du régime en soins dentaires</a:t>
                      </a:r>
                      <a:endParaRPr lang="fr-CA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34618"/>
                  </a:ext>
                </a:extLst>
              </a:tr>
              <a:tr h="95955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dirty="0">
                          <a:latin typeface="Century Gothic" panose="020B0502020202020204" pitchFamily="34" charset="0"/>
                        </a:rPr>
                        <a:t>Demande d’ajout de la clause complète pour les médicaments anti-obésité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dirty="0">
                          <a:latin typeface="Century Gothic" panose="020B0502020202020204" pitchFamily="34" charset="0"/>
                        </a:rPr>
                        <a:t>L’impact financier: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dirty="0">
                          <a:latin typeface="Century Gothic" panose="020B0502020202020204" pitchFamily="34" charset="0"/>
                        </a:rPr>
                        <a:t>augmentation de 3.5% des taux sur les régimes Maladie 1 et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801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217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6900E7-F80C-731D-7827-2759B356C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3200" b="1" dirty="0">
                <a:latin typeface="Century Gothic" panose="020B0502020202020204" pitchFamily="34" charset="0"/>
              </a:rPr>
              <a:t>Demandes de modifications </a:t>
            </a:r>
            <a:br>
              <a:rPr lang="fr-CA" sz="3200" b="1" dirty="0">
                <a:latin typeface="Century Gothic" panose="020B0502020202020204" pitchFamily="34" charset="0"/>
              </a:rPr>
            </a:br>
            <a:r>
              <a:rPr lang="fr-CA" sz="3200" b="1" dirty="0">
                <a:latin typeface="Century Gothic" panose="020B0502020202020204" pitchFamily="34" charset="0"/>
              </a:rPr>
              <a:t>au régime d’assurance </a:t>
            </a:r>
            <a:r>
              <a:rPr lang="fr-CA" sz="2000" dirty="0">
                <a:latin typeface="Century Gothic" panose="020B0502020202020204" pitchFamily="34" charset="0"/>
              </a:rPr>
              <a:t>(Suite)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A3A2CC70-6173-08FC-ED40-37CA1212DBEB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46772807"/>
              </p:ext>
            </p:extLst>
          </p:nvPr>
        </p:nvGraphicFramePr>
        <p:xfrm>
          <a:off x="685801" y="2014933"/>
          <a:ext cx="10461171" cy="328433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968108">
                  <a:extLst>
                    <a:ext uri="{9D8B030D-6E8A-4147-A177-3AD203B41FA5}">
                      <a16:colId xmlns:a16="http://schemas.microsoft.com/office/drawing/2014/main" val="3203076398"/>
                    </a:ext>
                  </a:extLst>
                </a:gridCol>
                <a:gridCol w="5493063">
                  <a:extLst>
                    <a:ext uri="{9D8B030D-6E8A-4147-A177-3AD203B41FA5}">
                      <a16:colId xmlns:a16="http://schemas.microsoft.com/office/drawing/2014/main" val="3178491523"/>
                    </a:ext>
                  </a:extLst>
                </a:gridCol>
              </a:tblGrid>
              <a:tr h="38382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latin typeface="Century Gothic" panose="020B0502020202020204" pitchFamily="34" charset="0"/>
                        </a:rPr>
                        <a:t>Demandes non retenues par le comité paritaire des assurances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11058"/>
                  </a:ext>
                </a:extLst>
              </a:tr>
              <a:tr h="3838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dirty="0">
                          <a:latin typeface="Century Gothic" panose="020B0502020202020204" pitchFamily="34" charset="0"/>
                        </a:rPr>
                        <a:t>Modifications</a:t>
                      </a:r>
                      <a:r>
                        <a:rPr lang="fr-CA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dirty="0">
                          <a:latin typeface="Century Gothic" panose="020B0502020202020204" pitchFamily="34" charset="0"/>
                        </a:rPr>
                        <a:t>Commentaires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2950547"/>
                  </a:ext>
                </a:extLst>
              </a:tr>
              <a:tr h="95317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dirty="0">
                          <a:latin typeface="Century Gothic" panose="020B0502020202020204" pitchFamily="34" charset="0"/>
                        </a:rPr>
                        <a:t>Demande de modification de la fréquence des examens de rappel du détartrage (nettoyage) passant de 9 à 6 mois</a:t>
                      </a:r>
                      <a:endParaRPr lang="fr-CA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dirty="0">
                          <a:latin typeface="Century Gothic" panose="020B0502020202020204" pitchFamily="34" charset="0"/>
                        </a:rPr>
                        <a:t>L’impact financier: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dirty="0">
                          <a:latin typeface="Century Gothic" panose="020B0502020202020204" pitchFamily="34" charset="0"/>
                        </a:rPr>
                        <a:t>augmentation de 4.0% des taux du régime en soins dentaires</a:t>
                      </a:r>
                      <a:endParaRPr lang="fr-CA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34618"/>
                  </a:ext>
                </a:extLst>
              </a:tr>
              <a:tr h="95955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dirty="0">
                          <a:latin typeface="Century Gothic" panose="020B0502020202020204" pitchFamily="34" charset="0"/>
                        </a:rPr>
                        <a:t>Demande d’augmentation du maximum regroupé annuel des soins dentaires passant de 1 000$ à 1 500 $ annuellement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dirty="0">
                          <a:latin typeface="Century Gothic" panose="020B0502020202020204" pitchFamily="34" charset="0"/>
                        </a:rPr>
                        <a:t>L’impact financier: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dirty="0">
                          <a:latin typeface="Century Gothic" panose="020B0502020202020204" pitchFamily="34" charset="0"/>
                        </a:rPr>
                        <a:t>augmentation de 5.5% des taux du régime en soins dentaires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801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420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F9B8EA-BD94-19DA-88DC-5B14A2512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3200" b="1" dirty="0">
                <a:latin typeface="Century Gothic" panose="020B0502020202020204" pitchFamily="34" charset="0"/>
              </a:rPr>
              <a:t>Demandes de modifications </a:t>
            </a:r>
            <a:br>
              <a:rPr lang="fr-CA" sz="3200" b="1" dirty="0">
                <a:latin typeface="Century Gothic" panose="020B0502020202020204" pitchFamily="34" charset="0"/>
              </a:rPr>
            </a:br>
            <a:r>
              <a:rPr lang="fr-CA" sz="3200" b="1" dirty="0">
                <a:latin typeface="Century Gothic" panose="020B0502020202020204" pitchFamily="34" charset="0"/>
              </a:rPr>
              <a:t>au régime d’assurance (Suite)</a:t>
            </a:r>
            <a:endParaRPr lang="fr-CA" sz="3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81A62794-5E78-188F-4DF2-12879AF023C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1" y="2297430"/>
          <a:ext cx="10461171" cy="25603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968108">
                  <a:extLst>
                    <a:ext uri="{9D8B030D-6E8A-4147-A177-3AD203B41FA5}">
                      <a16:colId xmlns:a16="http://schemas.microsoft.com/office/drawing/2014/main" val="1740367456"/>
                    </a:ext>
                  </a:extLst>
                </a:gridCol>
                <a:gridCol w="5493063">
                  <a:extLst>
                    <a:ext uri="{9D8B030D-6E8A-4147-A177-3AD203B41FA5}">
                      <a16:colId xmlns:a16="http://schemas.microsoft.com/office/drawing/2014/main" val="1159295833"/>
                    </a:ext>
                  </a:extLst>
                </a:gridCol>
              </a:tblGrid>
              <a:tr h="38382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latin typeface="Century Gothic" panose="020B0502020202020204" pitchFamily="34" charset="0"/>
                        </a:rPr>
                        <a:t>Demandes retenues par le comité paritaire des assurances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689518"/>
                  </a:ext>
                </a:extLst>
              </a:tr>
              <a:tr h="3838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dirty="0">
                          <a:latin typeface="Century Gothic" panose="020B0502020202020204" pitchFamily="34" charset="0"/>
                        </a:rPr>
                        <a:t>Modifications</a:t>
                      </a:r>
                      <a:r>
                        <a:rPr lang="fr-CA" dirty="0"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dirty="0">
                          <a:latin typeface="Century Gothic" panose="020B0502020202020204" pitchFamily="34" charset="0"/>
                        </a:rPr>
                        <a:t>Commentaires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028762"/>
                  </a:ext>
                </a:extLst>
              </a:tr>
              <a:tr h="95317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dirty="0">
                          <a:latin typeface="Century Gothic" panose="020B0502020202020204" pitchFamily="34" charset="0"/>
                        </a:rPr>
                        <a:t>Demande de modification des conditions d’admissibilité du régime des soins dentaires</a:t>
                      </a:r>
                      <a:endParaRPr lang="fr-CA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dirty="0">
                          <a:latin typeface="Century Gothic" panose="020B0502020202020204" pitchFamily="34" charset="0"/>
                        </a:rPr>
                        <a:t>L’impact financier: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dirty="0">
                          <a:latin typeface="Century Gothic" panose="020B0502020202020204" pitchFamily="34" charset="0"/>
                        </a:rPr>
                        <a:t>-Aucune incidence sur la tarification proposée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dirty="0">
                          <a:latin typeface="Century Gothic" panose="020B0502020202020204" pitchFamily="34" charset="0"/>
                        </a:rPr>
                        <a:t>-Régime demeure facultatif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dirty="0">
                          <a:latin typeface="Century Gothic" panose="020B0502020202020204" pitchFamily="34" charset="0"/>
                        </a:rPr>
                        <a:t>-Maintien d’adhésion obligatoire – 36 mois</a:t>
                      </a:r>
                      <a:endParaRPr lang="fr-CA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795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347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6B916B-9EEE-6DDF-12EE-F7F6D873E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1148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fr-CA" sz="3200" b="1" cap="none" dirty="0">
                <a:latin typeface="Century Gothic" panose="020B0502020202020204" pitchFamily="34" charset="0"/>
              </a:rPr>
              <a:t>Nouvelles règles d’admissibilité</a:t>
            </a:r>
            <a:br>
              <a:rPr lang="fr-CA" sz="3200" b="1" cap="none" dirty="0">
                <a:latin typeface="Century Gothic" panose="020B0502020202020204" pitchFamily="34" charset="0"/>
              </a:rPr>
            </a:br>
            <a:r>
              <a:rPr lang="fr-CA" sz="3200" b="1" cap="none" dirty="0">
                <a:latin typeface="Century Gothic" panose="020B0502020202020204" pitchFamily="34" charset="0"/>
              </a:rPr>
              <a:t>au régime de soins dentaires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382140-6506-2135-FF47-540EB1B65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543722"/>
            <a:ext cx="10396883" cy="3973157"/>
          </a:xfrm>
        </p:spPr>
        <p:txBody>
          <a:bodyPr>
            <a:normAutofit fontScale="62500" lnSpcReduction="20000"/>
          </a:bodyPr>
          <a:lstStyle/>
          <a:p>
            <a:endParaRPr lang="fr-CA" sz="2600" b="1" dirty="0">
              <a:latin typeface="Century Gothic" panose="020B0502020202020204" pitchFamily="34" charset="0"/>
            </a:endParaRPr>
          </a:p>
          <a:p>
            <a:r>
              <a:rPr lang="fr-CA" sz="2600" b="1" cap="none" dirty="0">
                <a:latin typeface="Century Gothic" panose="020B0502020202020204" pitchFamily="34" charset="0"/>
              </a:rPr>
              <a:t>Nouvelles règles proposées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2600" cap="none" dirty="0">
                <a:latin typeface="Century Gothic" panose="020B0502020202020204" pitchFamily="34" charset="0"/>
              </a:rPr>
              <a:t>Au </a:t>
            </a:r>
            <a:r>
              <a:rPr lang="fr-CA" sz="2600" b="1" cap="none" dirty="0">
                <a:latin typeface="Century Gothic" panose="020B0502020202020204" pitchFamily="34" charset="0"/>
              </a:rPr>
              <a:t>1</a:t>
            </a:r>
            <a:r>
              <a:rPr lang="fr-CA" sz="2600" b="1" cap="none" baseline="30000" dirty="0">
                <a:latin typeface="Century Gothic" panose="020B0502020202020204" pitchFamily="34" charset="0"/>
              </a:rPr>
              <a:t>er</a:t>
            </a:r>
            <a:r>
              <a:rPr lang="fr-CA" sz="2600" b="1" cap="none" dirty="0">
                <a:latin typeface="Century Gothic" panose="020B0502020202020204" pitchFamily="34" charset="0"/>
              </a:rPr>
              <a:t> janvier 2024</a:t>
            </a:r>
            <a:r>
              <a:rPr lang="fr-CA" sz="2600" cap="none" dirty="0">
                <a:latin typeface="Century Gothic" panose="020B0502020202020204" pitchFamily="34" charset="0"/>
              </a:rPr>
              <a:t>, le critère de 40 % de participation par syndicat est aboli et remplacé par une adhésion facultative individuelle.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2600" cap="none" dirty="0">
                <a:latin typeface="Century Gothic" panose="020B0502020202020204" pitchFamily="34" charset="0"/>
              </a:rPr>
              <a:t>Le critère de </a:t>
            </a:r>
            <a:r>
              <a:rPr lang="fr-CA" sz="2600" b="1" cap="none" dirty="0">
                <a:latin typeface="Century Gothic" panose="020B0502020202020204" pitchFamily="34" charset="0"/>
              </a:rPr>
              <a:t>participation obligatoire de 36 mois </a:t>
            </a:r>
            <a:r>
              <a:rPr lang="fr-CA" sz="2600" cap="none" dirty="0">
                <a:latin typeface="Century Gothic" panose="020B0502020202020204" pitchFamily="34" charset="0"/>
              </a:rPr>
              <a:t>continue de s’appliquer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2600" cap="none" dirty="0">
                <a:latin typeface="Century Gothic" panose="020B0502020202020204" pitchFamily="34" charset="0"/>
              </a:rPr>
              <a:t>Un </a:t>
            </a:r>
            <a:r>
              <a:rPr lang="fr-CA" sz="2600" b="1" cap="none" dirty="0">
                <a:latin typeface="Century Gothic" panose="020B0502020202020204" pitchFamily="34" charset="0"/>
              </a:rPr>
              <a:t>nouvel employé </a:t>
            </a:r>
            <a:r>
              <a:rPr lang="fr-CA" sz="2600" cap="none" dirty="0">
                <a:latin typeface="Century Gothic" panose="020B0502020202020204" pitchFamily="34" charset="0"/>
              </a:rPr>
              <a:t>qui adhère dans les 30 jours à droit à un maximum de 1 000 $.  Une fois ce délai   dépassé,  le maximum  est  de 500 $  la première année, de 750 $ l’année suivante et de  1 000 $ par la suite.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2600" cap="none" dirty="0">
                <a:latin typeface="Century Gothic" panose="020B0502020202020204" pitchFamily="34" charset="0"/>
              </a:rPr>
              <a:t>Pour ceux qui vont y adhérer au 1</a:t>
            </a:r>
            <a:r>
              <a:rPr lang="fr-CA" sz="2600" cap="none" baseline="30000" dirty="0">
                <a:latin typeface="Century Gothic" panose="020B0502020202020204" pitchFamily="34" charset="0"/>
              </a:rPr>
              <a:t>er</a:t>
            </a:r>
            <a:r>
              <a:rPr lang="fr-CA" sz="2600" cap="none" dirty="0">
                <a:latin typeface="Century Gothic" panose="020B0502020202020204" pitchFamily="34" charset="0"/>
              </a:rPr>
              <a:t> janvier, les maximums sont de 500 $ la première année, de 750 $ l’année suivante et de 1 000 $ par la suite</a:t>
            </a:r>
          </a:p>
          <a:p>
            <a:r>
              <a:rPr lang="fr-CA" sz="2600" cap="none" dirty="0">
                <a:latin typeface="Century Gothic" panose="020B0502020202020204" pitchFamily="34" charset="0"/>
              </a:rPr>
              <a:t>Une campagne d’information et d’adhésion sera faite en collaboration avec l’assureur.</a:t>
            </a:r>
          </a:p>
          <a:p>
            <a:r>
              <a:rPr lang="fr-CA" sz="2600" cap="none" dirty="0">
                <a:latin typeface="Century Gothic" panose="020B0502020202020204" pitchFamily="34" charset="0"/>
              </a:rPr>
              <a:t>Cette modification se fait sans effet sur la tarification. 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10825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F9B8EA-BD94-19DA-88DC-5B14A2512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9276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fr-CA" sz="3200" b="1" dirty="0">
                <a:latin typeface="Century Gothic" panose="020B0502020202020204" pitchFamily="34" charset="0"/>
              </a:rPr>
              <a:t>Demandes de modifications </a:t>
            </a:r>
            <a:br>
              <a:rPr lang="fr-CA" sz="3200" b="1" dirty="0">
                <a:latin typeface="Century Gothic" panose="020B0502020202020204" pitchFamily="34" charset="0"/>
              </a:rPr>
            </a:br>
            <a:r>
              <a:rPr lang="fr-CA" sz="3200" b="1" dirty="0">
                <a:latin typeface="Century Gothic" panose="020B0502020202020204" pitchFamily="34" charset="0"/>
              </a:rPr>
              <a:t>au régime d’assurance </a:t>
            </a:r>
            <a:r>
              <a:rPr lang="fr-CA" sz="3200" dirty="0">
                <a:latin typeface="Century Gothic" panose="020B0502020202020204" pitchFamily="34" charset="0"/>
              </a:rPr>
              <a:t>(Suite)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81A62794-5E78-188F-4DF2-12879AF023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258053"/>
              </p:ext>
            </p:extLst>
          </p:nvPr>
        </p:nvGraphicFramePr>
        <p:xfrm>
          <a:off x="687732" y="1644724"/>
          <a:ext cx="10394950" cy="470818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009681">
                  <a:extLst>
                    <a:ext uri="{9D8B030D-6E8A-4147-A177-3AD203B41FA5}">
                      <a16:colId xmlns:a16="http://schemas.microsoft.com/office/drawing/2014/main" val="1740367456"/>
                    </a:ext>
                  </a:extLst>
                </a:gridCol>
                <a:gridCol w="5385269">
                  <a:extLst>
                    <a:ext uri="{9D8B030D-6E8A-4147-A177-3AD203B41FA5}">
                      <a16:colId xmlns:a16="http://schemas.microsoft.com/office/drawing/2014/main" val="1159295833"/>
                    </a:ext>
                  </a:extLst>
                </a:gridCol>
              </a:tblGrid>
              <a:tr h="71239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600" dirty="0">
                          <a:latin typeface="Century Gothic" panose="020B0502020202020204" pitchFamily="34" charset="0"/>
                        </a:rPr>
                        <a:t>Demandes retenues par le comité paritaire des assurances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2000" dirty="0">
                        <a:latin typeface="Century Gothic" panose="020B0502020202020204" pitchFamily="34" charset="0"/>
                      </a:endParaRPr>
                    </a:p>
                  </a:txBody>
                  <a:tcPr marL="99695" marR="99695" marT="49848" marB="49848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689518"/>
                  </a:ext>
                </a:extLst>
              </a:tr>
              <a:tr h="1603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b="1" dirty="0">
                          <a:latin typeface="Century Gothic" panose="020B0502020202020204" pitchFamily="34" charset="0"/>
                        </a:rPr>
                        <a:t>Modifications</a:t>
                      </a:r>
                      <a:endParaRPr lang="fr-CA" sz="20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2000" dirty="0">
                        <a:latin typeface="Century Gothic" panose="020B0502020202020204" pitchFamily="34" charset="0"/>
                      </a:endParaRPr>
                    </a:p>
                  </a:txBody>
                  <a:tcPr marL="99695" marR="99695" marT="49848" marB="4984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b="1" dirty="0">
                          <a:latin typeface="Century Gothic" panose="020B0502020202020204" pitchFamily="34" charset="0"/>
                        </a:rPr>
                        <a:t>Commentaires</a:t>
                      </a:r>
                    </a:p>
                  </a:txBody>
                  <a:tcPr marL="99695" marR="99695" marT="49848" marB="49848"/>
                </a:tc>
                <a:extLst>
                  <a:ext uri="{0D108BD9-81ED-4DB2-BD59-A6C34878D82A}">
                    <a16:rowId xmlns:a16="http://schemas.microsoft.com/office/drawing/2014/main" val="3244028762"/>
                  </a:ext>
                </a:extLst>
              </a:tr>
              <a:tr h="319814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b="1" dirty="0">
                          <a:latin typeface="Century Gothic" panose="020B0502020202020204" pitchFamily="34" charset="0"/>
                        </a:rPr>
                        <a:t>Demande de modification des conditions d’admissibilité du régime l’assurance salaire longue durée: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b="1" dirty="0">
                          <a:latin typeface="Century Gothic" panose="020B0502020202020204" pitchFamily="34" charset="0"/>
                        </a:rPr>
                        <a:t>Inscrire automatiquement les nouveaux employés admissibles à l’assurance collective du régime de l’assurance salaire longue durée.</a:t>
                      </a:r>
                      <a:endParaRPr lang="fr-CA" sz="2000" dirty="0">
                        <a:latin typeface="Century Gothic" panose="020B0502020202020204" pitchFamily="34" charset="0"/>
                      </a:endParaRPr>
                    </a:p>
                  </a:txBody>
                  <a:tcPr marL="99695" marR="99695" marT="49848" marB="49848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b="1" dirty="0">
                          <a:latin typeface="Century Gothic" panose="020B0502020202020204" pitchFamily="34" charset="0"/>
                        </a:rPr>
                        <a:t>L’impact financier: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CA" sz="1400" dirty="0">
                          <a:latin typeface="Century Gothic" panose="020B0502020202020204" pitchFamily="34" charset="0"/>
                        </a:rPr>
                        <a:t>La case sur le formulaire sera automatiquement cochée et le nouvel adhérent pourra choisir de ne pas participer et modifier ce choix.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CA" sz="1400" dirty="0">
                          <a:latin typeface="Century Gothic" panose="020B0502020202020204" pitchFamily="34" charset="0"/>
                        </a:rPr>
                        <a:t>Le retrait de cette protection est possible en tout temps par la suite puisque </a:t>
                      </a:r>
                      <a:r>
                        <a:rPr lang="fr-CA" sz="1400" b="1" dirty="0">
                          <a:latin typeface="Century Gothic" panose="020B0502020202020204" pitchFamily="34" charset="0"/>
                        </a:rPr>
                        <a:t>cette protection demeure facultative</a:t>
                      </a:r>
                      <a:r>
                        <a:rPr lang="fr-CA" sz="1400" dirty="0">
                          <a:latin typeface="Century Gothic" panose="020B0502020202020204" pitchFamily="34" charset="0"/>
                        </a:rPr>
                        <a:t>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CA" sz="1400" dirty="0">
                          <a:latin typeface="Century Gothic" panose="020B0502020202020204" pitchFamily="34" charset="0"/>
                        </a:rPr>
                        <a:t>Les personnes auront 30 jours à partir de l’émission du certificat pour se retirer sans qu’il y ait prélèvement de prime.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CA" sz="1400" b="0" dirty="0">
                          <a:latin typeface="Century Gothic" panose="020B0502020202020204" pitchFamily="34" charset="0"/>
                        </a:rPr>
                        <a:t>Aucune incidence sur la tarification proposée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fr-CA" sz="1400" dirty="0">
                        <a:latin typeface="Century Gothic" panose="020B0502020202020204" pitchFamily="34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fr-CA" sz="1400" b="1" dirty="0">
                        <a:latin typeface="Century Gothic" panose="020B0502020202020204" pitchFamily="34" charset="0"/>
                      </a:endParaRPr>
                    </a:p>
                  </a:txBody>
                  <a:tcPr marL="99695" marR="99695" marT="49848" marB="49848"/>
                </a:tc>
                <a:extLst>
                  <a:ext uri="{0D108BD9-81ED-4DB2-BD59-A6C34878D82A}">
                    <a16:rowId xmlns:a16="http://schemas.microsoft.com/office/drawing/2014/main" val="1722795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9334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F81F1B-DDD0-3974-7577-25A9C988808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5801" y="279401"/>
            <a:ext cx="10396882" cy="575982"/>
          </a:xfrm>
        </p:spPr>
        <p:txBody>
          <a:bodyPr anchor="t">
            <a:noAutofit/>
          </a:bodyPr>
          <a:lstStyle/>
          <a:p>
            <a:r>
              <a:rPr lang="fr-CA" sz="3200" b="1" dirty="0">
                <a:latin typeface="Century Gothic" panose="020B0502020202020204" pitchFamily="34" charset="0"/>
              </a:rPr>
              <a:t>Membres du comité paritaire des assurances</a:t>
            </a:r>
            <a:endParaRPr lang="fr-CA" sz="4400" b="1" dirty="0">
              <a:latin typeface="Century Gothic" panose="020B0502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E1B8394-8971-397C-A970-468AD882B7E5}"/>
              </a:ext>
            </a:extLst>
          </p:cNvPr>
          <p:cNvSpPr txBox="1"/>
          <p:nvPr/>
        </p:nvSpPr>
        <p:spPr>
          <a:xfrm>
            <a:off x="685800" y="855381"/>
            <a:ext cx="1091762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b="1" dirty="0">
                <a:latin typeface="Century Gothic" panose="020B0502020202020204" pitchFamily="34" charset="0"/>
              </a:rPr>
              <a:t>Nathalie Joncas</a:t>
            </a:r>
            <a:r>
              <a:rPr lang="fr-CA" dirty="0">
                <a:latin typeface="Century Gothic" panose="020B0502020202020204" pitchFamily="34" charset="0"/>
              </a:rPr>
              <a:t>			Présidente et actuaire (SAI)</a:t>
            </a:r>
          </a:p>
          <a:p>
            <a:pPr algn="just"/>
            <a:endParaRPr lang="fr-CA" dirty="0">
              <a:latin typeface="Century Gothic" panose="020B0502020202020204" pitchFamily="34" charset="0"/>
            </a:endParaRPr>
          </a:p>
          <a:p>
            <a:pPr algn="just"/>
            <a:r>
              <a:rPr lang="fr-CA" b="1" u="sng" dirty="0">
                <a:latin typeface="Century Gothic" panose="020B0502020202020204" pitchFamily="34" charset="0"/>
              </a:rPr>
              <a:t>Partie syndicale</a:t>
            </a:r>
            <a:r>
              <a:rPr lang="fr-CA" b="1" dirty="0">
                <a:latin typeface="Century Gothic" panose="020B0502020202020204" pitchFamily="34" charset="0"/>
              </a:rPr>
              <a:t>:</a:t>
            </a:r>
          </a:p>
          <a:p>
            <a:pPr algn="just"/>
            <a:r>
              <a:rPr lang="fr-CA" b="1" dirty="0">
                <a:latin typeface="Century Gothic" panose="020B0502020202020204" pitchFamily="34" charset="0"/>
              </a:rPr>
              <a:t>Rachel Demers  </a:t>
            </a:r>
            <a:r>
              <a:rPr lang="fr-CA" dirty="0">
                <a:latin typeface="Century Gothic" panose="020B0502020202020204" pitchFamily="34" charset="0"/>
              </a:rPr>
              <a:t>		Association professionnelle du personnel administratif -(APPA) -  Montréal</a:t>
            </a:r>
          </a:p>
          <a:p>
            <a:pPr algn="just"/>
            <a:endParaRPr lang="fr-CA" dirty="0">
              <a:latin typeface="Century Gothic" panose="020B0502020202020204" pitchFamily="34" charset="0"/>
            </a:endParaRPr>
          </a:p>
          <a:p>
            <a:pPr algn="just"/>
            <a:r>
              <a:rPr lang="fr-CA" b="1" dirty="0">
                <a:latin typeface="Century Gothic" panose="020B0502020202020204" pitchFamily="34" charset="0"/>
              </a:rPr>
              <a:t>Steve Grenier</a:t>
            </a:r>
            <a:r>
              <a:rPr lang="fr-CA" dirty="0">
                <a:latin typeface="Century Gothic" panose="020B0502020202020204" pitchFamily="34" charset="0"/>
              </a:rPr>
              <a:t>		Syndicat du personnel du </a:t>
            </a:r>
            <a:r>
              <a:rPr lang="fr-CA" dirty="0" err="1">
                <a:latin typeface="Century Gothic" panose="020B0502020202020204" pitchFamily="34" charset="0"/>
              </a:rPr>
              <a:t>Val-Des-Cerfs</a:t>
            </a:r>
            <a:r>
              <a:rPr lang="fr-CA" dirty="0">
                <a:latin typeface="Century Gothic" panose="020B0502020202020204" pitchFamily="34" charset="0"/>
              </a:rPr>
              <a:t> (CSN)</a:t>
            </a:r>
          </a:p>
          <a:p>
            <a:pPr algn="just"/>
            <a:r>
              <a:rPr lang="fr-CA" dirty="0">
                <a:latin typeface="Century Gothic" panose="020B0502020202020204" pitchFamily="34" charset="0"/>
              </a:rPr>
              <a:t>			</a:t>
            </a:r>
          </a:p>
          <a:p>
            <a:pPr algn="just"/>
            <a:r>
              <a:rPr lang="fr-CA" b="1" dirty="0">
                <a:latin typeface="Century Gothic" panose="020B0502020202020204" pitchFamily="34" charset="0"/>
              </a:rPr>
              <a:t>Jacinthe Leduc </a:t>
            </a:r>
            <a:r>
              <a:rPr lang="fr-CA" dirty="0">
                <a:latin typeface="Century Gothic" panose="020B0502020202020204" pitchFamily="34" charset="0"/>
              </a:rPr>
              <a:t>		VP aux finances du secteur scolaire FEESP-CSN et </a:t>
            </a:r>
          </a:p>
          <a:p>
            <a:pPr algn="just"/>
            <a:r>
              <a:rPr lang="fr-CA" dirty="0">
                <a:latin typeface="Century Gothic" panose="020B0502020202020204" pitchFamily="34" charset="0"/>
              </a:rPr>
              <a:t>					Responsable du comité des assurances</a:t>
            </a:r>
          </a:p>
          <a:p>
            <a:pPr algn="just"/>
            <a:r>
              <a:rPr lang="fr-CA" dirty="0">
                <a:latin typeface="Century Gothic" panose="020B0502020202020204" pitchFamily="34" charset="0"/>
              </a:rPr>
              <a:t>					Syndicat Personnel Technique Administratif Éducatif du  </a:t>
            </a:r>
            <a:r>
              <a:rPr lang="fr-CA" dirty="0" err="1">
                <a:latin typeface="Century Gothic" panose="020B0502020202020204" pitchFamily="34" charset="0"/>
              </a:rPr>
              <a:t>Val-des-Cerfs</a:t>
            </a:r>
            <a:r>
              <a:rPr lang="fr-CA" dirty="0">
                <a:latin typeface="Century Gothic" panose="020B0502020202020204" pitchFamily="34" charset="0"/>
              </a:rPr>
              <a:t> (CSN) </a:t>
            </a:r>
          </a:p>
          <a:p>
            <a:pPr algn="just"/>
            <a:endParaRPr lang="fr-CA" dirty="0">
              <a:latin typeface="Century Gothic" panose="020B0502020202020204" pitchFamily="34" charset="0"/>
            </a:endParaRPr>
          </a:p>
          <a:p>
            <a:pPr algn="just"/>
            <a:r>
              <a:rPr lang="fr-CA" b="1" dirty="0">
                <a:latin typeface="Century Gothic" panose="020B0502020202020204" pitchFamily="34" charset="0"/>
              </a:rPr>
              <a:t>Marc-André Blais</a:t>
            </a:r>
            <a:r>
              <a:rPr lang="fr-CA" dirty="0">
                <a:latin typeface="Century Gothic" panose="020B0502020202020204" pitchFamily="34" charset="0"/>
              </a:rPr>
              <a:t>		Conseiller syndical FEESP-CSN</a:t>
            </a:r>
          </a:p>
          <a:p>
            <a:pPr algn="just"/>
            <a:endParaRPr lang="fr-CA" dirty="0">
              <a:latin typeface="Century Gothic" panose="020B0502020202020204" pitchFamily="34" charset="0"/>
            </a:endParaRPr>
          </a:p>
          <a:p>
            <a:r>
              <a:rPr lang="fr-CA" b="1" u="sng" dirty="0">
                <a:latin typeface="Century Gothic" panose="020B0502020202020204" pitchFamily="34" charset="0"/>
              </a:rPr>
              <a:t>Partie patronale:</a:t>
            </a:r>
          </a:p>
          <a:p>
            <a:r>
              <a:rPr lang="fr-CA" b="1" dirty="0">
                <a:latin typeface="Century Gothic" panose="020B0502020202020204" pitchFamily="34" charset="0"/>
              </a:rPr>
              <a:t>Francis </a:t>
            </a:r>
            <a:r>
              <a:rPr lang="fr-CA" b="1" dirty="0" err="1">
                <a:latin typeface="Century Gothic" panose="020B0502020202020204" pitchFamily="34" charset="0"/>
              </a:rPr>
              <a:t>Vandenbroek</a:t>
            </a:r>
            <a:r>
              <a:rPr lang="fr-CA" dirty="0">
                <a:latin typeface="Century Gothic" panose="020B0502020202020204" pitchFamily="34" charset="0"/>
              </a:rPr>
              <a:t>	Ministère de l’Éducation</a:t>
            </a:r>
          </a:p>
          <a:p>
            <a:r>
              <a:rPr lang="fr-CA" b="1" dirty="0">
                <a:latin typeface="Century Gothic" panose="020B0502020202020204" pitchFamily="34" charset="0"/>
              </a:rPr>
              <a:t>Ariane Constant</a:t>
            </a:r>
            <a:r>
              <a:rPr lang="fr-CA" dirty="0">
                <a:latin typeface="Century Gothic" panose="020B0502020202020204" pitchFamily="34" charset="0"/>
              </a:rPr>
              <a:t>			Ministère de l’Éducation</a:t>
            </a:r>
          </a:p>
          <a:p>
            <a:r>
              <a:rPr lang="fr-CA" b="1" dirty="0">
                <a:latin typeface="Century Gothic" panose="020B0502020202020204" pitchFamily="34" charset="0"/>
              </a:rPr>
              <a:t>Marie-Claude Dumont</a:t>
            </a:r>
            <a:r>
              <a:rPr lang="fr-CA" dirty="0">
                <a:latin typeface="Century Gothic" panose="020B0502020202020204" pitchFamily="34" charset="0"/>
              </a:rPr>
              <a:t>	Fédération des centres de services scolaires</a:t>
            </a:r>
          </a:p>
          <a:p>
            <a:endParaRPr lang="fr-CA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674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4A5D1-FFAA-8C22-DC76-EC14BEA7126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t">
            <a:normAutofit/>
          </a:bodyPr>
          <a:lstStyle/>
          <a:p>
            <a:pPr algn="ctr"/>
            <a:r>
              <a:rPr lang="fr-CA" sz="3200" b="1" dirty="0">
                <a:latin typeface="Century Gothic" panose="020B0502020202020204" pitchFamily="34" charset="0"/>
              </a:rPr>
              <a:t>Revendications syndicales en lien avec le coût des assurances médicaments</a:t>
            </a:r>
            <a:endParaRPr lang="fr-CA" sz="4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70C8807-0FAB-EE62-6F90-0E36A73FA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CA" cap="none" dirty="0">
                <a:latin typeface="Century Gothic" panose="020B0502020202020204" pitchFamily="34" charset="0"/>
              </a:rPr>
              <a:t>Dans le cadre de la présente négociation du secteur public, le front commun revendique que l’employeur augmente sa contribution aux assurances collectives.</a:t>
            </a:r>
          </a:p>
          <a:p>
            <a:pPr algn="just"/>
            <a:r>
              <a:rPr lang="fr-CA" cap="none" dirty="0">
                <a:latin typeface="Century Gothic" panose="020B0502020202020204" pitchFamily="34" charset="0"/>
              </a:rPr>
              <a:t>Le secteur scolaire revendique également au niveau sectoriel une augmentation de la contribution de l’employeur</a:t>
            </a:r>
            <a:r>
              <a:rPr lang="fr-CA" dirty="0">
                <a:latin typeface="Century Gothic" panose="020B0502020202020204" pitchFamily="34" charset="0"/>
              </a:rPr>
              <a:t>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72213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4D56A2-566B-4EB2-9AF1-07598FFDF42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5801" y="603775"/>
            <a:ext cx="10471558" cy="1499345"/>
          </a:xfrm>
        </p:spPr>
        <p:txBody>
          <a:bodyPr anchor="t">
            <a:noAutofit/>
          </a:bodyPr>
          <a:lstStyle/>
          <a:p>
            <a:pPr algn="ctr"/>
            <a:r>
              <a:rPr lang="fr-CA" sz="3200" b="1" dirty="0">
                <a:latin typeface="Century Gothic" panose="020B0502020202020204" pitchFamily="34" charset="0"/>
              </a:rPr>
              <a:t>Il est recommandé par le comité des assurances et par le comité exécutif du secteur scolaire </a:t>
            </a:r>
            <a:endParaRPr lang="fr-CA" sz="3200" b="1" dirty="0">
              <a:solidFill>
                <a:srgbClr val="A32135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671E25-B7DC-4D74-BF1A-E160B44BE5E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444499" y="2638156"/>
            <a:ext cx="8806941" cy="2200739"/>
          </a:xfrm>
        </p:spPr>
        <p:txBody>
          <a:bodyPr anchor="t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fr-FR" sz="2800" b="1" cap="none" spc="-10" dirty="0">
                <a:latin typeface="Century Gothic" panose="020B0502020202020204" pitchFamily="34" charset="0"/>
                <a:ea typeface="Times New Roman" panose="02020603050405020304" pitchFamily="18" charset="0"/>
              </a:rPr>
              <a:t>L</a:t>
            </a:r>
            <a:r>
              <a:rPr lang="fr-FR" sz="2800" b="1" cap="none" spc="-1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’adoption des conditions de renouvellement 2024 de l’assurance collective telles que présentées par le comité des assurances.</a:t>
            </a:r>
          </a:p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fr-CA" sz="2400" cap="non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numéro de diapositive 8">
            <a:extLst>
              <a:ext uri="{FF2B5EF4-FFF2-40B4-BE49-F238E27FC236}">
                <a16:creationId xmlns:a16="http://schemas.microsoft.com/office/drawing/2014/main" id="{AF11C39A-B0F1-4A6B-AECD-795A111DAD0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5263665" y="5782501"/>
            <a:ext cx="907186" cy="498470"/>
          </a:xfrm>
        </p:spPr>
        <p:txBody>
          <a:bodyPr/>
          <a:lstStyle/>
          <a:p>
            <a:fld id="{6763B70A-368F-4A8A-97A1-D07C10D00C40}" type="slidenum">
              <a:rPr lang="fr-CA" sz="1600" smtClean="0">
                <a:solidFill>
                  <a:schemeClr val="bg1"/>
                </a:solidFill>
              </a:rPr>
              <a:t>21</a:t>
            </a:fld>
            <a:endParaRPr lang="fr-CA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531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1AADCE-3B0A-4D3C-8A4F-8228C3AF456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41961" y="1286639"/>
            <a:ext cx="10396882" cy="857774"/>
          </a:xfrm>
        </p:spPr>
        <p:txBody>
          <a:bodyPr anchor="t">
            <a:normAutofit/>
          </a:bodyPr>
          <a:lstStyle/>
          <a:p>
            <a:pPr algn="ctr"/>
            <a:r>
              <a:rPr lang="fr-CA" sz="3200" b="1" dirty="0">
                <a:latin typeface="Century Gothic" panose="020B0502020202020204" pitchFamily="34" charset="0"/>
              </a:rPr>
              <a:t>Qu’est-ce qu’une assurance collective?</a:t>
            </a:r>
            <a:endParaRPr lang="fr-CA" sz="4400" b="1" dirty="0">
              <a:solidFill>
                <a:srgbClr val="A32135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Espace réservé du numéro de diapositive 8">
            <a:extLst>
              <a:ext uri="{FF2B5EF4-FFF2-40B4-BE49-F238E27FC236}">
                <a16:creationId xmlns:a16="http://schemas.microsoft.com/office/drawing/2014/main" id="{7E76A8E1-4F1A-44F2-8E2F-704F2872DD1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5263665" y="5782501"/>
            <a:ext cx="907186" cy="498470"/>
          </a:xfrm>
        </p:spPr>
        <p:txBody>
          <a:bodyPr/>
          <a:lstStyle/>
          <a:p>
            <a:fld id="{6763B70A-368F-4A8A-97A1-D07C10D00C40}" type="slidenum">
              <a:rPr lang="fr-CA" sz="1600" smtClean="0">
                <a:solidFill>
                  <a:schemeClr val="bg1"/>
                </a:solidFill>
              </a:rPr>
              <a:t>3</a:t>
            </a:fld>
            <a:endParaRPr lang="fr-CA" sz="1600" dirty="0">
              <a:solidFill>
                <a:schemeClr val="bg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5D6B03B-B7EA-448D-78DC-EBE11F3A9349}"/>
              </a:ext>
            </a:extLst>
          </p:cNvPr>
          <p:cNvSpPr txBox="1"/>
          <p:nvPr/>
        </p:nvSpPr>
        <p:spPr>
          <a:xfrm>
            <a:off x="1250618" y="2325653"/>
            <a:ext cx="969076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2800" dirty="0">
                <a:latin typeface="Century Gothic" panose="020B0502020202020204" pitchFamily="34" charset="0"/>
              </a:rPr>
              <a:t>C’est une assurance dont bénéficie </a:t>
            </a:r>
            <a:r>
              <a:rPr lang="fr-CA" sz="2800" b="1" dirty="0">
                <a:latin typeface="Century Gothic" panose="020B0502020202020204" pitchFamily="34" charset="0"/>
              </a:rPr>
              <a:t>un groupe.</a:t>
            </a:r>
          </a:p>
          <a:p>
            <a:pPr marL="68580" indent="0" algn="just">
              <a:buNone/>
            </a:pPr>
            <a:endParaRPr lang="fr-CA" sz="2800" b="1" dirty="0">
              <a:latin typeface="Century Gothic" panose="020B0502020202020204" pitchFamily="34" charset="0"/>
            </a:endParaRPr>
          </a:p>
          <a:p>
            <a:pPr algn="just"/>
            <a:r>
              <a:rPr lang="fr-CA" sz="2800" b="1" dirty="0">
                <a:latin typeface="Century Gothic" panose="020B0502020202020204" pitchFamily="34" charset="0"/>
              </a:rPr>
              <a:t>La prime </a:t>
            </a:r>
            <a:r>
              <a:rPr lang="fr-CA" sz="2800" dirty="0">
                <a:latin typeface="Century Gothic" panose="020B0502020202020204" pitchFamily="34" charset="0"/>
              </a:rPr>
              <a:t>(autrement dit la cotisation ou le coût de l’assurance) est calculée selon les caractéristiques ou l’expérience de l’ensemble du groupe.</a:t>
            </a:r>
          </a:p>
          <a:p>
            <a:endParaRPr lang="fr-CA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718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9629A5-9B04-1B08-F196-4D9D63812C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5801" y="685801"/>
            <a:ext cx="10396882" cy="782164"/>
          </a:xfrm>
        </p:spPr>
        <p:txBody>
          <a:bodyPr anchor="t">
            <a:normAutofit/>
          </a:bodyPr>
          <a:lstStyle/>
          <a:p>
            <a:pPr algn="ctr"/>
            <a:r>
              <a:rPr lang="fr-CA" sz="3200" b="1" dirty="0">
                <a:latin typeface="Century Gothic" panose="020B0502020202020204" pitchFamily="34" charset="0"/>
              </a:rPr>
              <a:t>Élément de tarification</a:t>
            </a:r>
            <a:endParaRPr lang="fr-CA" sz="4400" b="1" dirty="0">
              <a:latin typeface="Century Gothic" panose="020B0502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C5CD0A-8AD9-C65E-46CC-94D82575FA02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5799" y="1334815"/>
            <a:ext cx="11054256" cy="4256688"/>
          </a:xfrm>
        </p:spPr>
        <p:txBody>
          <a:bodyPr anchor="t">
            <a:noAutofit/>
          </a:bodyPr>
          <a:lstStyle/>
          <a:p>
            <a:r>
              <a:rPr lang="fr-CA" sz="2200" b="1" cap="none" dirty="0">
                <a:latin typeface="Century Gothic" panose="020B0502020202020204" pitchFamily="34" charset="0"/>
              </a:rPr>
              <a:t>La tarification est basée en majeure partie sur l’expérience du groupe.</a:t>
            </a:r>
          </a:p>
          <a:p>
            <a:pPr>
              <a:lnSpc>
                <a:spcPct val="100000"/>
              </a:lnSpc>
            </a:pPr>
            <a:r>
              <a:rPr lang="fr-CA" sz="2200" b="1" cap="none" dirty="0">
                <a:latin typeface="Century Gothic" panose="020B0502020202020204" pitchFamily="34" charset="0"/>
              </a:rPr>
              <a:t>Expérience du groupe :</a:t>
            </a:r>
          </a:p>
          <a:p>
            <a:pPr marL="0" indent="0">
              <a:buNone/>
            </a:pPr>
            <a:r>
              <a:rPr lang="fr-CA" sz="2200" b="1" cap="none" dirty="0">
                <a:latin typeface="Century Gothic" panose="020B0502020202020204" pitchFamily="34" charset="0"/>
              </a:rPr>
              <a:t>	</a:t>
            </a:r>
            <a:r>
              <a:rPr lang="fr-CA" sz="1800" cap="none" dirty="0">
                <a:latin typeface="Century Gothic" panose="020B0502020202020204" pitchFamily="34" charset="0"/>
              </a:rPr>
              <a:t>C’est, entre autres, l’historique de la consommation de médicaments, des soins 	spécifiques, des 	prestations payées </a:t>
            </a:r>
          </a:p>
          <a:p>
            <a:r>
              <a:rPr lang="fr-CA" sz="2200" b="1" cap="none" dirty="0">
                <a:latin typeface="Century Gothic" panose="020B0502020202020204" pitchFamily="34" charset="0"/>
              </a:rPr>
              <a:t>À cela s’ajoute </a:t>
            </a:r>
            <a:r>
              <a:rPr lang="fr-CA" sz="2200" cap="none" dirty="0">
                <a:latin typeface="Century Gothic" panose="020B0502020202020204" pitchFamily="34" charset="0"/>
              </a:rPr>
              <a:t>:</a:t>
            </a:r>
          </a:p>
          <a:p>
            <a:pPr lvl="1"/>
            <a:r>
              <a:rPr lang="fr-CA" cap="none" dirty="0">
                <a:latin typeface="Century Gothic" panose="020B0502020202020204" pitchFamily="34" charset="0"/>
              </a:rPr>
              <a:t>la venue de nouveaux médicaments;</a:t>
            </a:r>
          </a:p>
          <a:p>
            <a:pPr lvl="1"/>
            <a:r>
              <a:rPr lang="fr-CA" cap="none" dirty="0">
                <a:latin typeface="Century Gothic" panose="020B0502020202020204" pitchFamily="34" charset="0"/>
              </a:rPr>
              <a:t>la hausse de la consommation;</a:t>
            </a:r>
          </a:p>
          <a:p>
            <a:pPr lvl="1"/>
            <a:r>
              <a:rPr lang="fr-CA" cap="none" dirty="0">
                <a:latin typeface="Century Gothic" panose="020B0502020202020204" pitchFamily="34" charset="0"/>
              </a:rPr>
              <a:t>l’augmentation du coût des médicaments;</a:t>
            </a:r>
          </a:p>
          <a:p>
            <a:pPr lvl="1"/>
            <a:r>
              <a:rPr lang="fr-CA" cap="none" dirty="0">
                <a:latin typeface="Century Gothic" panose="020B0502020202020204" pitchFamily="34" charset="0"/>
              </a:rPr>
              <a:t>L’inflation (IPC)</a:t>
            </a:r>
          </a:p>
          <a:p>
            <a:pPr lvl="1"/>
            <a:r>
              <a:rPr lang="fr-CA" cap="none" dirty="0">
                <a:latin typeface="Century Gothic" panose="020B0502020202020204" pitchFamily="34" charset="0"/>
              </a:rPr>
              <a:t>les facteurs de projection pour refléter l’augmentation des coûts</a:t>
            </a:r>
            <a:r>
              <a:rPr lang="fr-CA" dirty="0"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fr-CA" sz="2300" cap="none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990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1A8C93-B597-68E4-2E8E-D93138911DD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5801" y="608311"/>
            <a:ext cx="9972039" cy="509290"/>
          </a:xfrm>
        </p:spPr>
        <p:txBody>
          <a:bodyPr anchor="t">
            <a:noAutofit/>
          </a:bodyPr>
          <a:lstStyle/>
          <a:p>
            <a:pPr algn="ctr"/>
            <a:r>
              <a:rPr lang="fr-CA" sz="3200" b="1" dirty="0">
                <a:latin typeface="Century Gothic" panose="020B0502020202020204" pitchFamily="34" charset="0"/>
              </a:rPr>
              <a:t>Élément de tarification </a:t>
            </a:r>
            <a:r>
              <a:rPr lang="fr-CA" sz="2000" dirty="0">
                <a:latin typeface="Century Gothic" panose="020B0502020202020204" pitchFamily="34" charset="0"/>
              </a:rPr>
              <a:t>(suite)</a:t>
            </a:r>
            <a:endParaRPr lang="fr-CA" sz="2000" dirty="0">
              <a:solidFill>
                <a:srgbClr val="A32135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6392104-A1D6-4CFF-6EDF-5500B20BE6E5}"/>
              </a:ext>
            </a:extLst>
          </p:cNvPr>
          <p:cNvSpPr txBox="1"/>
          <p:nvPr/>
        </p:nvSpPr>
        <p:spPr>
          <a:xfrm>
            <a:off x="3159759" y="1930400"/>
            <a:ext cx="485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latin typeface="Century Gothic" panose="020B0502020202020204" pitchFamily="34" charset="0"/>
              </a:rPr>
              <a:t>Entente  financière des frais administratifs</a:t>
            </a:r>
          </a:p>
        </p:txBody>
      </p:sp>
      <p:graphicFrame>
        <p:nvGraphicFramePr>
          <p:cNvPr id="18" name="Tableau 18">
            <a:extLst>
              <a:ext uri="{FF2B5EF4-FFF2-40B4-BE49-F238E27FC236}">
                <a16:creationId xmlns:a16="http://schemas.microsoft.com/office/drawing/2014/main" id="{061072D8-E5FF-0925-11C8-7BA2701A0B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562068"/>
              </p:ext>
            </p:extLst>
          </p:nvPr>
        </p:nvGraphicFramePr>
        <p:xfrm>
          <a:off x="1524000" y="2574052"/>
          <a:ext cx="8127999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9520">
                  <a:extLst>
                    <a:ext uri="{9D8B030D-6E8A-4147-A177-3AD203B41FA5}">
                      <a16:colId xmlns:a16="http://schemas.microsoft.com/office/drawing/2014/main" val="2077700614"/>
                    </a:ext>
                  </a:extLst>
                </a:gridCol>
                <a:gridCol w="2909146">
                  <a:extLst>
                    <a:ext uri="{9D8B030D-6E8A-4147-A177-3AD203B41FA5}">
                      <a16:colId xmlns:a16="http://schemas.microsoft.com/office/drawing/2014/main" val="100492878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4505510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r-CA" dirty="0">
                          <a:latin typeface="Century Gothic" panose="020B0502020202020204" pitchFamily="34" charset="0"/>
                        </a:rPr>
                        <a:t>Variations des frais d’administration généraux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081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dirty="0">
                          <a:latin typeface="Century Gothic" panose="020B0502020202020204" pitchFamily="34" charset="0"/>
                        </a:rPr>
                        <a:t>2020-21</a:t>
                      </a:r>
                      <a:endParaRPr lang="fr-CA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dirty="0">
                          <a:latin typeface="Century Gothic" panose="020B0502020202020204" pitchFamily="34" charset="0"/>
                        </a:rPr>
                        <a:t>2,50% </a:t>
                      </a:r>
                      <a:endParaRPr lang="fr-CA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dirty="0">
                          <a:latin typeface="Century Gothic" panose="020B0502020202020204" pitchFamily="34" charset="0"/>
                        </a:rPr>
                        <a:t>2,50% </a:t>
                      </a:r>
                      <a:endParaRPr lang="fr-CA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872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dirty="0">
                          <a:latin typeface="Century Gothic" panose="020B0502020202020204" pitchFamily="34" charset="0"/>
                        </a:rPr>
                        <a:t>2022</a:t>
                      </a:r>
                      <a:endParaRPr lang="fr-CA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dirty="0">
                          <a:latin typeface="Century Gothic" panose="020B0502020202020204" pitchFamily="34" charset="0"/>
                        </a:rPr>
                        <a:t>2,25% </a:t>
                      </a:r>
                      <a:endParaRPr lang="fr-CA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dirty="0">
                          <a:latin typeface="Century Gothic" panose="020B0502020202020204" pitchFamily="34" charset="0"/>
                        </a:rPr>
                        <a:t>2,25% </a:t>
                      </a:r>
                      <a:endParaRPr lang="fr-CA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894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dirty="0">
                          <a:latin typeface="Century Gothic" panose="020B0502020202020204" pitchFamily="34" charset="0"/>
                        </a:rPr>
                        <a:t>2023</a:t>
                      </a:r>
                      <a:endParaRPr lang="fr-CA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dirty="0">
                          <a:latin typeface="Century Gothic" panose="020B0502020202020204" pitchFamily="34" charset="0"/>
                        </a:rPr>
                        <a:t>2,00%                 (-0,20 %)</a:t>
                      </a:r>
                      <a:endParaRPr lang="fr-CA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dirty="0">
                          <a:latin typeface="Century Gothic" panose="020B0502020202020204" pitchFamily="34" charset="0"/>
                        </a:rPr>
                        <a:t>1,80%</a:t>
                      </a:r>
                      <a:endParaRPr lang="fr-CA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699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dirty="0">
                          <a:latin typeface="Century Gothic" panose="020B0502020202020204" pitchFamily="34" charset="0"/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dirty="0">
                          <a:latin typeface="Century Gothic" panose="020B0502020202020204" pitchFamily="34" charset="0"/>
                        </a:rPr>
                        <a:t>2,00%  (-0,20 %)(-0,25%)</a:t>
                      </a:r>
                      <a:endParaRPr lang="fr-CA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dirty="0">
                          <a:latin typeface="Century Gothic" panose="020B0502020202020204" pitchFamily="34" charset="0"/>
                        </a:rPr>
                        <a:t>1,55%</a:t>
                      </a:r>
                      <a:endParaRPr lang="fr-CA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637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1404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1A8C93-B597-68E4-2E8E-D93138911DD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5801" y="608311"/>
            <a:ext cx="10396882" cy="875050"/>
          </a:xfrm>
        </p:spPr>
        <p:txBody>
          <a:bodyPr anchor="t">
            <a:normAutofit/>
          </a:bodyPr>
          <a:lstStyle/>
          <a:p>
            <a:pPr algn="ctr"/>
            <a:r>
              <a:rPr lang="fr-CA" sz="3200" b="1" dirty="0">
                <a:latin typeface="Century Gothic" panose="020B0502020202020204" pitchFamily="34" charset="0"/>
              </a:rPr>
              <a:t>Contribution de l’employeur</a:t>
            </a:r>
            <a:endParaRPr lang="fr-CA" sz="3200" b="1" dirty="0">
              <a:solidFill>
                <a:srgbClr val="A32135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962F9579-6545-0669-BF12-DA264854EB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809672"/>
              </p:ext>
            </p:extLst>
          </p:nvPr>
        </p:nvGraphicFramePr>
        <p:xfrm>
          <a:off x="1940560" y="2725894"/>
          <a:ext cx="8128000" cy="2049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8084544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637175892"/>
                    </a:ext>
                  </a:extLst>
                </a:gridCol>
              </a:tblGrid>
              <a:tr h="565946">
                <a:tc>
                  <a:txBody>
                    <a:bodyPr/>
                    <a:lstStyle/>
                    <a:p>
                      <a:pPr algn="ctr"/>
                      <a:r>
                        <a:rPr lang="fr-CA" sz="1800" b="1" dirty="0">
                          <a:latin typeface="Century Gothic" panose="020B0502020202020204" pitchFamily="34" charset="0"/>
                        </a:rPr>
                        <a:t>Statut de la personne participante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>
                          <a:latin typeface="Century Gothic" panose="020B0502020202020204" pitchFamily="34" charset="0"/>
                        </a:rPr>
                        <a:t>Contribution de l’employeur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3256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923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b="1" dirty="0">
                          <a:latin typeface="Century Gothic" panose="020B0502020202020204" pitchFamily="34" charset="0"/>
                        </a:rPr>
                        <a:t>Individuel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>
                          <a:latin typeface="Century Gothic" panose="020B0502020202020204" pitchFamily="34" charset="0"/>
                        </a:rPr>
                        <a:t>8,40 $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2489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b="1" dirty="0">
                          <a:latin typeface="Century Gothic" panose="020B0502020202020204" pitchFamily="34" charset="0"/>
                        </a:rPr>
                        <a:t>Monoparental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>
                          <a:latin typeface="Century Gothic" panose="020B0502020202020204" pitchFamily="34" charset="0"/>
                        </a:rPr>
                        <a:t>20,97 $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9876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b="1" dirty="0">
                          <a:latin typeface="Century Gothic" panose="020B0502020202020204" pitchFamily="34" charset="0"/>
                        </a:rPr>
                        <a:t>Familial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>
                          <a:latin typeface="Century Gothic" panose="020B0502020202020204" pitchFamily="34" charset="0"/>
                        </a:rPr>
                        <a:t>20,97 $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4144117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E0F723B1-EA25-4318-D8A3-84CF2746219B}"/>
              </a:ext>
            </a:extLst>
          </p:cNvPr>
          <p:cNvSpPr txBox="1"/>
          <p:nvPr/>
        </p:nvSpPr>
        <p:spPr>
          <a:xfrm>
            <a:off x="1559560" y="1813560"/>
            <a:ext cx="9072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latin typeface="Century Gothic" panose="020B0502020202020204" pitchFamily="34" charset="0"/>
              </a:rPr>
              <a:t>La contribution de l’employeur en vigueur</a:t>
            </a:r>
          </a:p>
          <a:p>
            <a:pPr algn="ctr"/>
            <a:r>
              <a:rPr lang="fr-CA" sz="2000" b="1" dirty="0">
                <a:latin typeface="Century Gothic" panose="020B0502020202020204" pitchFamily="34" charset="0"/>
              </a:rPr>
              <a:t>Convention collective 2020-2023</a:t>
            </a:r>
          </a:p>
        </p:txBody>
      </p:sp>
    </p:spTree>
    <p:extLst>
      <p:ext uri="{BB962C8B-B14F-4D97-AF65-F5344CB8AC3E}">
        <p14:creationId xmlns:p14="http://schemas.microsoft.com/office/powerpoint/2010/main" val="1497755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A8984E-87F3-82B2-1934-127F9658235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5801" y="396240"/>
            <a:ext cx="10396882" cy="1076961"/>
          </a:xfrm>
        </p:spPr>
        <p:txBody>
          <a:bodyPr anchor="ctr">
            <a:normAutofit/>
          </a:bodyPr>
          <a:lstStyle/>
          <a:p>
            <a:pPr algn="ctr"/>
            <a:r>
              <a:rPr lang="fr-CA" sz="3200" b="1" dirty="0">
                <a:latin typeface="Century Gothic" panose="020B0502020202020204" pitchFamily="34" charset="0"/>
              </a:rPr>
              <a:t>Taux moyens d’augmentation</a:t>
            </a:r>
            <a:br>
              <a:rPr lang="fr-CA" sz="3200" b="1" dirty="0">
                <a:latin typeface="Century Gothic" panose="020B0502020202020204" pitchFamily="34" charset="0"/>
              </a:rPr>
            </a:br>
            <a:r>
              <a:rPr lang="fr-CA" sz="3200" b="1" dirty="0">
                <a:latin typeface="Century Gothic" panose="020B0502020202020204" pitchFamily="34" charset="0"/>
              </a:rPr>
              <a:t>Assurance médicaments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14CEB5-A5FD-B553-930F-9D846D956CC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425604" y="1584961"/>
            <a:ext cx="9657079" cy="4297680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fr-CA" sz="2200" b="1" cap="none" dirty="0">
                <a:latin typeface="Century Gothic" panose="020B0502020202020204" pitchFamily="34" charset="0"/>
              </a:rPr>
              <a:t>Taux proposé par </a:t>
            </a:r>
            <a:r>
              <a:rPr lang="fr-CA" sz="2200" b="1" cap="none" dirty="0" err="1">
                <a:latin typeface="Century Gothic" panose="020B0502020202020204" pitchFamily="34" charset="0"/>
              </a:rPr>
              <a:t>Beneva</a:t>
            </a:r>
            <a:r>
              <a:rPr lang="fr-CA" sz="2200" b="1" cap="none" dirty="0">
                <a:latin typeface="Century Gothic" panose="020B0502020202020204" pitchFamily="34" charset="0"/>
              </a:rPr>
              <a:t>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CA" sz="1700" b="1" cap="none" dirty="0">
                <a:latin typeface="Century Gothic" panose="020B0502020202020204" pitchFamily="34" charset="0"/>
              </a:rPr>
              <a:t>   - Assurance médicaments - (maladie 1 et maladie 2) : 15.5 %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CA" sz="1700" b="1" cap="none" dirty="0">
                <a:latin typeface="Century Gothic" panose="020B0502020202020204" pitchFamily="34" charset="0"/>
              </a:rPr>
              <a:t>   - Option 1 et option 2:  11,6 %</a:t>
            </a:r>
          </a:p>
          <a:p>
            <a:endParaRPr lang="fr-CA" sz="2200" b="1" cap="none" dirty="0">
              <a:latin typeface="Century Gothic" panose="020B0502020202020204" pitchFamily="34" charset="0"/>
            </a:endParaRPr>
          </a:p>
          <a:p>
            <a:r>
              <a:rPr lang="fr-CA" sz="2200" b="1" cap="none" dirty="0">
                <a:latin typeface="Century Gothic" panose="020B0502020202020204" pitchFamily="34" charset="0"/>
              </a:rPr>
              <a:t>Taux négociés avant </a:t>
            </a:r>
            <a:r>
              <a:rPr lang="fr-CA" sz="2200" b="1" cap="none" dirty="0" err="1">
                <a:latin typeface="Century Gothic" panose="020B0502020202020204" pitchFamily="34" charset="0"/>
              </a:rPr>
              <a:t>rebalancement</a:t>
            </a:r>
            <a:r>
              <a:rPr lang="fr-CA" sz="2200" b="1" cap="none" dirty="0">
                <a:latin typeface="Century Gothic" panose="020B0502020202020204" pitchFamily="34" charset="0"/>
              </a:rPr>
              <a:t> et congé de prime </a:t>
            </a:r>
            <a:r>
              <a:rPr lang="fr-CA" b="1" cap="none" dirty="0">
                <a:latin typeface="Century Gothic" panose="020B0502020202020204" pitchFamily="34" charset="0"/>
              </a:rPr>
              <a:t>:</a:t>
            </a:r>
          </a:p>
          <a:p>
            <a:pPr lvl="1"/>
            <a:r>
              <a:rPr lang="fr-CA" b="1" cap="none" dirty="0">
                <a:latin typeface="Century Gothic" panose="020B0502020202020204" pitchFamily="34" charset="0"/>
              </a:rPr>
              <a:t>maladie 1 : 8.0 %</a:t>
            </a:r>
          </a:p>
          <a:p>
            <a:pPr lvl="1"/>
            <a:r>
              <a:rPr lang="fr-CA" b="1" cap="none" dirty="0">
                <a:latin typeface="Century Gothic" panose="020B0502020202020204" pitchFamily="34" charset="0"/>
              </a:rPr>
              <a:t>maladie 2 : 6.1 %</a:t>
            </a:r>
          </a:p>
          <a:p>
            <a:pPr lvl="1"/>
            <a:r>
              <a:rPr lang="fr-CA" b="1" cap="none" dirty="0">
                <a:latin typeface="Century Gothic" panose="020B0502020202020204" pitchFamily="34" charset="0"/>
              </a:rPr>
              <a:t>option 1 : 3.2 %</a:t>
            </a:r>
          </a:p>
          <a:p>
            <a:pPr lvl="1"/>
            <a:r>
              <a:rPr lang="fr-CA" b="1" cap="none" dirty="0">
                <a:latin typeface="Century Gothic" panose="020B0502020202020204" pitchFamily="34" charset="0"/>
              </a:rPr>
              <a:t>option 2 : 3.2 %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fr-CA" sz="2600" cap="none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789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E66E22-3BBC-558C-BCB9-0BF5B62020D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16624" y="455308"/>
            <a:ext cx="10396882" cy="1085816"/>
          </a:xfrm>
        </p:spPr>
        <p:txBody>
          <a:bodyPr anchor="t">
            <a:normAutofit/>
          </a:bodyPr>
          <a:lstStyle/>
          <a:p>
            <a:pPr algn="ctr"/>
            <a:r>
              <a:rPr lang="fr-CA" sz="3200" dirty="0">
                <a:latin typeface="Century Gothic" panose="020B0502020202020204" pitchFamily="34" charset="0"/>
              </a:rPr>
              <a:t>Renouvellement au</a:t>
            </a:r>
            <a:r>
              <a:rPr lang="fr-CA" sz="3200" b="1" dirty="0">
                <a:latin typeface="Century Gothic" panose="020B0502020202020204" pitchFamily="34" charset="0"/>
              </a:rPr>
              <a:t> </a:t>
            </a:r>
            <a:r>
              <a:rPr lang="fr-CA" sz="3200" dirty="0">
                <a:latin typeface="Century Gothic" panose="020B0502020202020204" pitchFamily="34" charset="0"/>
              </a:rPr>
              <a:t>1</a:t>
            </a:r>
            <a:r>
              <a:rPr lang="fr-CA" sz="3200" baseline="30000" dirty="0">
                <a:latin typeface="Century Gothic" panose="020B0502020202020204" pitchFamily="34" charset="0"/>
              </a:rPr>
              <a:t>er</a:t>
            </a:r>
            <a:r>
              <a:rPr lang="fr-CA" sz="3200" dirty="0">
                <a:latin typeface="Century Gothic" panose="020B0502020202020204" pitchFamily="34" charset="0"/>
              </a:rPr>
              <a:t> janvier 2024</a:t>
            </a:r>
            <a:br>
              <a:rPr lang="fr-CA" sz="3200" dirty="0">
                <a:latin typeface="Century Gothic" panose="020B0502020202020204" pitchFamily="34" charset="0"/>
              </a:rPr>
            </a:br>
            <a:r>
              <a:rPr lang="fr-CA" sz="3200" b="1" dirty="0">
                <a:latin typeface="Century Gothic" panose="020B0502020202020204" pitchFamily="34" charset="0"/>
              </a:rPr>
              <a:t>Assurance maladie</a:t>
            </a:r>
            <a:endParaRPr lang="fr-CA" sz="3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32CE9D7E-1DF4-C6C1-15B4-DFBC95DEA2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5835" y="1382486"/>
            <a:ext cx="10638459" cy="4901450"/>
          </a:xfrm>
        </p:spPr>
      </p:pic>
    </p:spTree>
    <p:extLst>
      <p:ext uri="{BB962C8B-B14F-4D97-AF65-F5344CB8AC3E}">
        <p14:creationId xmlns:p14="http://schemas.microsoft.com/office/powerpoint/2010/main" val="4112180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76D989-9F8D-3100-F83B-5ACDA51BF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10" y="388916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fr-CA" sz="3200" dirty="0">
                <a:latin typeface="Century Gothic" panose="020B0502020202020204" pitchFamily="34" charset="0"/>
              </a:rPr>
              <a:t>Renouvellement au</a:t>
            </a:r>
            <a:r>
              <a:rPr lang="fr-CA" sz="3200" b="1" dirty="0">
                <a:latin typeface="Century Gothic" panose="020B0502020202020204" pitchFamily="34" charset="0"/>
              </a:rPr>
              <a:t> </a:t>
            </a:r>
            <a:r>
              <a:rPr lang="fr-CA" sz="3200" dirty="0">
                <a:latin typeface="Century Gothic" panose="020B0502020202020204" pitchFamily="34" charset="0"/>
              </a:rPr>
              <a:t>1</a:t>
            </a:r>
            <a:r>
              <a:rPr lang="fr-CA" sz="3200" baseline="30000" dirty="0">
                <a:latin typeface="Century Gothic" panose="020B0502020202020204" pitchFamily="34" charset="0"/>
              </a:rPr>
              <a:t>er</a:t>
            </a:r>
            <a:r>
              <a:rPr lang="fr-CA" sz="3200" dirty="0">
                <a:latin typeface="Century Gothic" panose="020B0502020202020204" pitchFamily="34" charset="0"/>
              </a:rPr>
              <a:t> janvier 2024</a:t>
            </a:r>
            <a:br>
              <a:rPr lang="fr-CA" sz="3200" dirty="0">
                <a:latin typeface="Century Gothic" panose="020B0502020202020204" pitchFamily="34" charset="0"/>
              </a:rPr>
            </a:br>
            <a:r>
              <a:rPr lang="fr-CA" sz="3200" b="1" dirty="0">
                <a:latin typeface="Century Gothic" panose="020B0502020202020204" pitchFamily="34" charset="0"/>
              </a:rPr>
              <a:t>Assurance maladie </a:t>
            </a:r>
            <a:r>
              <a:rPr lang="fr-CA" sz="2000" dirty="0">
                <a:latin typeface="Century Gothic" panose="020B0502020202020204" pitchFamily="34" charset="0"/>
              </a:rPr>
              <a:t>(suite)</a:t>
            </a:r>
            <a:endParaRPr lang="fr-CA" sz="2000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C98CE302-7757-304B-8B32-9313EAC20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3510" y="1381866"/>
            <a:ext cx="10396882" cy="4820901"/>
          </a:xfrm>
        </p:spPr>
      </p:pic>
    </p:spTree>
    <p:extLst>
      <p:ext uri="{BB962C8B-B14F-4D97-AF65-F5344CB8AC3E}">
        <p14:creationId xmlns:p14="http://schemas.microsoft.com/office/powerpoint/2010/main" val="32317824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AD0440AFEF924D84B6EE4DA008C42E" ma:contentTypeVersion="13" ma:contentTypeDescription="Crée un document." ma:contentTypeScope="" ma:versionID="19571d789136eb22941a3e5cde68b9b9">
  <xsd:schema xmlns:xsd="http://www.w3.org/2001/XMLSchema" xmlns:xs="http://www.w3.org/2001/XMLSchema" xmlns:p="http://schemas.microsoft.com/office/2006/metadata/properties" xmlns:ns3="7855a789-20e8-4679-b805-c389d7662cab" xmlns:ns4="447146bb-1f12-472e-a203-1eeba7fc1192" targetNamespace="http://schemas.microsoft.com/office/2006/metadata/properties" ma:root="true" ma:fieldsID="10a17f232fa6ed23a6945b13e935eadd" ns3:_="" ns4:_="">
    <xsd:import namespace="7855a789-20e8-4679-b805-c389d7662cab"/>
    <xsd:import namespace="447146bb-1f12-472e-a203-1eeba7fc119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5a789-20e8-4679-b805-c389d7662c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7146bb-1f12-472e-a203-1eeba7fc11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855a789-20e8-4679-b805-c389d7662cab" xsi:nil="true"/>
  </documentManagement>
</p:properties>
</file>

<file path=customXml/itemProps1.xml><?xml version="1.0" encoding="utf-8"?>
<ds:datastoreItem xmlns:ds="http://schemas.openxmlformats.org/officeDocument/2006/customXml" ds:itemID="{AEE4F7C2-ED60-4851-872B-212E74BA21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55a789-20e8-4679-b805-c389d7662cab"/>
    <ds:schemaRef ds:uri="447146bb-1f12-472e-a203-1eeba7fc11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95EB29-FBF2-4E7A-AF69-2CC2262D4E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E291B7-CCB2-4942-8BA9-83C5F24338F1}">
  <ds:schemaRefs>
    <ds:schemaRef ds:uri="447146bb-1f12-472e-a203-1eeba7fc1192"/>
    <ds:schemaRef ds:uri="7855a789-20e8-4679-b805-c389d7662cab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068fa33a-09da-4f7d-a782-380be483c564}" enabled="0" method="" siteId="{068fa33a-09da-4f7d-a782-380be483c56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Grand événement</Template>
  <TotalTime>22434</TotalTime>
  <Words>1311</Words>
  <Application>Microsoft Office PowerPoint</Application>
  <PresentationFormat>Grand écran</PresentationFormat>
  <Paragraphs>191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Impact</vt:lpstr>
      <vt:lpstr>Grand événement</vt:lpstr>
      <vt:lpstr>Assurances collectives  Conditions de renouvellement  2024</vt:lpstr>
      <vt:lpstr>Membres du comité paritaire des assurances</vt:lpstr>
      <vt:lpstr>Qu’est-ce qu’une assurance collective?</vt:lpstr>
      <vt:lpstr>Élément de tarification</vt:lpstr>
      <vt:lpstr>Élément de tarification (suite)</vt:lpstr>
      <vt:lpstr>Contribution de l’employeur</vt:lpstr>
      <vt:lpstr>Taux moyens d’augmentation Assurance médicaments</vt:lpstr>
      <vt:lpstr>Renouvellement au 1er janvier 2024 Assurance maladie</vt:lpstr>
      <vt:lpstr>Renouvellement au 1er janvier 2024 Assurance maladie (suite)</vt:lpstr>
      <vt:lpstr>Renouvellement au 1er janvier 2024</vt:lpstr>
      <vt:lpstr>Renouvellement au 1er janvier 2024 (suite)</vt:lpstr>
      <vt:lpstr>Renouvellement au 1er janvier 2024 (suite)</vt:lpstr>
      <vt:lpstr>Renouvellement au 1er janvier 2024 (suite)</vt:lpstr>
      <vt:lpstr>Renouvellement au 1er janvier 2024 (suite)</vt:lpstr>
      <vt:lpstr>Demandes de modifications  au régime d’assurance</vt:lpstr>
      <vt:lpstr>Demandes de modifications  au régime d’assurance (Suite)</vt:lpstr>
      <vt:lpstr>Demandes de modifications  au régime d’assurance (Suite)</vt:lpstr>
      <vt:lpstr>Nouvelles règles d’admissibilité au régime de soins dentaires</vt:lpstr>
      <vt:lpstr>Demandes de modifications  au régime d’assurance (Suite)</vt:lpstr>
      <vt:lpstr>Revendications syndicales en lien avec le coût des assurances médicaments</vt:lpstr>
      <vt:lpstr>Il est recommandé par le comité des assurances et par le comité exécutif du secteur scolaire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de négociation 2022</dc:title>
  <dc:creator>Manon Roberge</dc:creator>
  <cp:lastModifiedBy>Jacinthe Leduc</cp:lastModifiedBy>
  <cp:revision>242</cp:revision>
  <cp:lastPrinted>2023-10-16T18:03:05Z</cp:lastPrinted>
  <dcterms:created xsi:type="dcterms:W3CDTF">2022-01-17T18:01:50Z</dcterms:created>
  <dcterms:modified xsi:type="dcterms:W3CDTF">2023-10-25T16:53:19Z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0x010100A2AD0440AFEF924D84B6EE4DA008C42E</vt:lpwstr>
  </property>
</Properties>
</file>